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61" r:id="rId2"/>
    <p:sldId id="268" r:id="rId3"/>
    <p:sldId id="269" r:id="rId4"/>
    <p:sldId id="270" r:id="rId5"/>
    <p:sldId id="271" r:id="rId6"/>
    <p:sldId id="273" r:id="rId7"/>
    <p:sldId id="274" r:id="rId8"/>
    <p:sldId id="275" r:id="rId9"/>
    <p:sldId id="272" r:id="rId10"/>
    <p:sldId id="282" r:id="rId11"/>
    <p:sldId id="276" r:id="rId12"/>
    <p:sldId id="277" r:id="rId13"/>
    <p:sldId id="278" r:id="rId14"/>
    <p:sldId id="287" r:id="rId15"/>
    <p:sldId id="279" r:id="rId16"/>
    <p:sldId id="288" r:id="rId17"/>
    <p:sldId id="289" r:id="rId18"/>
    <p:sldId id="290" r:id="rId19"/>
    <p:sldId id="283" r:id="rId20"/>
    <p:sldId id="284" r:id="rId21"/>
    <p:sldId id="285" r:id="rId22"/>
    <p:sldId id="286" r:id="rId23"/>
    <p:sldId id="280" r:id="rId24"/>
    <p:sldId id="28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981EE-FDA8-4A8B-8F22-0B622ED89F58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E0D56A-8E6A-463F-B085-2DB47D0DF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440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0D56A-8E6A-463F-B085-2DB47D0DFE8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594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0D56A-8E6A-463F-B085-2DB47D0DFE8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501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C3067-8528-4513-AC63-C7EC7E010C8F}" type="datetimeFigureOut">
              <a:rPr lang="ru-RU" smtClean="0"/>
              <a:pPr/>
              <a:t>13.02.2024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C9E0A74-6B19-4DDB-A49D-F51A5F001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C3067-8528-4513-AC63-C7EC7E010C8F}" type="datetimeFigureOut">
              <a:rPr lang="ru-RU" smtClean="0"/>
              <a:pPr/>
              <a:t>13.02.2024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0A74-6B19-4DDB-A49D-F51A5F001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C3067-8528-4513-AC63-C7EC7E010C8F}" type="datetimeFigureOut">
              <a:rPr lang="ru-RU" smtClean="0"/>
              <a:pPr/>
              <a:t>13.02.2024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0A74-6B19-4DDB-A49D-F51A5F001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C3067-8528-4513-AC63-C7EC7E010C8F}" type="datetimeFigureOut">
              <a:rPr lang="ru-RU" smtClean="0"/>
              <a:pPr/>
              <a:t>13.02.2024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C9E0A74-6B19-4DDB-A49D-F51A5F001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C3067-8528-4513-AC63-C7EC7E010C8F}" type="datetimeFigureOut">
              <a:rPr lang="ru-RU" smtClean="0"/>
              <a:pPr/>
              <a:t>13.02.2024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0A74-6B19-4DDB-A49D-F51A5F0013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C3067-8528-4513-AC63-C7EC7E010C8F}" type="datetimeFigureOut">
              <a:rPr lang="ru-RU" smtClean="0"/>
              <a:pPr/>
              <a:t>13.02.2024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0A74-6B19-4DDB-A49D-F51A5F001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C3067-8528-4513-AC63-C7EC7E010C8F}" type="datetimeFigureOut">
              <a:rPr lang="ru-RU" smtClean="0"/>
              <a:pPr/>
              <a:t>13.02.2024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C9E0A74-6B19-4DDB-A49D-F51A5F0013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C3067-8528-4513-AC63-C7EC7E010C8F}" type="datetimeFigureOut">
              <a:rPr lang="ru-RU" smtClean="0"/>
              <a:pPr/>
              <a:t>13.02.2024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0A74-6B19-4DDB-A49D-F51A5F001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C3067-8528-4513-AC63-C7EC7E010C8F}" type="datetimeFigureOut">
              <a:rPr lang="ru-RU" smtClean="0"/>
              <a:pPr/>
              <a:t>13.02.2024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0A74-6B19-4DDB-A49D-F51A5F001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C3067-8528-4513-AC63-C7EC7E010C8F}" type="datetimeFigureOut">
              <a:rPr lang="ru-RU" smtClean="0"/>
              <a:pPr/>
              <a:t>13.02.2024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0A74-6B19-4DDB-A49D-F51A5F001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C3067-8528-4513-AC63-C7EC7E010C8F}" type="datetimeFigureOut">
              <a:rPr lang="ru-RU" smtClean="0"/>
              <a:pPr/>
              <a:t>13.02.2024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0A74-6B19-4DDB-A49D-F51A5F0013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AFC3067-8528-4513-AC63-C7EC7E010C8F}" type="datetimeFigureOut">
              <a:rPr lang="ru-RU" smtClean="0"/>
              <a:pPr/>
              <a:t>13.02.2024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C9E0A74-6B19-4DDB-A49D-F51A5F0013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81000" y="116632"/>
            <a:ext cx="8458200" cy="2778968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solidFill>
                  <a:srgbClr val="FFC000"/>
                </a:solidFill>
              </a:rPr>
              <a:t>ТРЕБОВАНИЯ К СОВРЕМЕННОМУ УРОКУ</a:t>
            </a:r>
            <a:endParaRPr lang="ru-RU" sz="5400" b="1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77805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/>
              <a:t>МКУ БГО «Управление образования БГО»</a:t>
            </a:r>
            <a:br>
              <a:rPr lang="ru-RU" sz="44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C000"/>
                </a:solidFill>
              </a:rPr>
              <a:t>2024 Г.</a:t>
            </a:r>
            <a:endParaRPr lang="ru-RU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94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64807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Требования к современному уроку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836712"/>
            <a:ext cx="8686800" cy="583264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1. </a:t>
            </a:r>
            <a:r>
              <a:rPr lang="ru-RU" sz="3400" b="1" dirty="0" smtClean="0"/>
              <a:t>Хорошо организованный урок должен иметь хорошее начало и хорошее окончание</a:t>
            </a:r>
          </a:p>
          <a:p>
            <a:pPr marL="0" indent="0">
              <a:buNone/>
            </a:pPr>
            <a:r>
              <a:rPr lang="ru-RU" sz="3400" b="1" dirty="0" smtClean="0"/>
              <a:t>2. Учитель должен четко сформулировать свою деятельность и деятельность обучающихся, четко сформулировать тему, цель, задачи</a:t>
            </a:r>
          </a:p>
          <a:p>
            <a:pPr marL="0" indent="0">
              <a:buNone/>
            </a:pPr>
            <a:r>
              <a:rPr lang="ru-RU" sz="3400" b="1" dirty="0" smtClean="0"/>
              <a:t>3. Урок должен быть проблемным и развивающим, нацелен на сотрудничество между учителем и учениками, между одноклассниками</a:t>
            </a:r>
          </a:p>
          <a:p>
            <a:pPr marL="0" indent="0">
              <a:buNone/>
            </a:pPr>
            <a:r>
              <a:rPr lang="ru-RU" sz="3400" b="1" dirty="0" smtClean="0"/>
              <a:t>4. Учитель организует проблемные и поисковые ситуации</a:t>
            </a:r>
          </a:p>
          <a:p>
            <a:pPr marL="0" indent="0">
              <a:buNone/>
            </a:pPr>
            <a:r>
              <a:rPr lang="ru-RU" sz="3400" b="1" dirty="0" smtClean="0"/>
              <a:t>5. Вывод делают сами обучающиеся</a:t>
            </a:r>
          </a:p>
          <a:p>
            <a:pPr marL="0" indent="0">
              <a:buNone/>
            </a:pPr>
            <a:r>
              <a:rPr lang="ru-RU" sz="3400" b="1" dirty="0" smtClean="0"/>
              <a:t>6. Минимум репродукции, максимум творчества и сотворчества</a:t>
            </a:r>
          </a:p>
          <a:p>
            <a:pPr marL="0" indent="0">
              <a:buNone/>
            </a:pPr>
            <a:r>
              <a:rPr lang="ru-RU" sz="3400" b="1" dirty="0" smtClean="0"/>
              <a:t>7. Время сбережение и здоровье сбережение</a:t>
            </a:r>
          </a:p>
          <a:p>
            <a:pPr marL="0" indent="0">
              <a:buNone/>
            </a:pPr>
            <a:r>
              <a:rPr lang="ru-RU" sz="3400" b="1" dirty="0" smtClean="0"/>
              <a:t>8. Учет уровня и возможностей обучающихся (профиль класса, стремления к обучению, настроение детей)</a:t>
            </a:r>
          </a:p>
          <a:p>
            <a:pPr marL="0" indent="0">
              <a:buNone/>
            </a:pPr>
            <a:r>
              <a:rPr lang="ru-RU" sz="3400" b="1" dirty="0" smtClean="0"/>
              <a:t>9. Планирование обратной связи</a:t>
            </a:r>
          </a:p>
          <a:p>
            <a:pPr marL="0" indent="0">
              <a:buNone/>
            </a:pPr>
            <a:r>
              <a:rPr lang="ru-RU" sz="3400" b="1" dirty="0" smtClean="0"/>
              <a:t>10. Урок должен быть добрым и иметь результат</a:t>
            </a:r>
            <a:endParaRPr lang="ru-RU" sz="3400" b="1" dirty="0"/>
          </a:p>
        </p:txBody>
      </p:sp>
    </p:spTree>
    <p:extLst>
      <p:ext uri="{BB962C8B-B14F-4D97-AF65-F5344CB8AC3E}">
        <p14:creationId xmlns:p14="http://schemas.microsoft.com/office/powerpoint/2010/main" val="161795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Модель проектирования учебного занятия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616624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944724"/>
            <a:ext cx="201622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1 этап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55776" y="944724"/>
            <a:ext cx="172819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2 этап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4048" y="944724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3 этап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236296" y="944724"/>
            <a:ext cx="151216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4 этап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5224" y="1376772"/>
            <a:ext cx="1944216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Проблематизация</a:t>
            </a:r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Актуализация знаний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3671" y="2615006"/>
            <a:ext cx="1944216" cy="24482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Разбирать реальные жизненные ситуации, формировать их на языке предмета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0032" y="5063278"/>
            <a:ext cx="2129408" cy="16060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Задание, обучающее анализу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875653" y="1376772"/>
            <a:ext cx="1656184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Изучение нового материала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561658" y="2665445"/>
            <a:ext cx="1915751" cy="2376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</a:rPr>
              <a:t>Находить решение, применяя инструментарий предмета,</a:t>
            </a:r>
          </a:p>
          <a:p>
            <a:pPr algn="ctr"/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интерпретировать результат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872272" y="5034069"/>
            <a:ext cx="1843744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>
                <a:solidFill>
                  <a:srgbClr val="7030A0"/>
                </a:solidFill>
              </a:rPr>
              <a:t>Задание, обучающее </a:t>
            </a:r>
            <a:r>
              <a:rPr lang="ru-RU" b="1" dirty="0" smtClean="0">
                <a:solidFill>
                  <a:srgbClr val="7030A0"/>
                </a:solidFill>
              </a:rPr>
              <a:t>решению проблемы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243398" y="1448780"/>
            <a:ext cx="1800200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Обработка и закрепление нового материала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004048" y="2636912"/>
            <a:ext cx="1607503" cy="24263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Уметь применять знания в измененных условиях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211283" y="5097760"/>
            <a:ext cx="2025014" cy="15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Задание, обучающее применению знаний в новых условиях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380311" y="1376772"/>
            <a:ext cx="1763689" cy="15481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Обобщение</a:t>
            </a:r>
          </a:p>
          <a:p>
            <a:pPr algn="ctr"/>
            <a:r>
              <a:rPr lang="ru-RU" b="1" dirty="0" smtClean="0"/>
              <a:t>Систематизация</a:t>
            </a:r>
          </a:p>
          <a:p>
            <a:pPr algn="ctr"/>
            <a:r>
              <a:rPr lang="ru-RU" b="1" dirty="0" smtClean="0"/>
              <a:t>Применение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236296" y="2665445"/>
            <a:ext cx="1728191" cy="23686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Расширить знание по теме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380311" y="5063278"/>
            <a:ext cx="1763689" cy="16060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Задание, обучающее оцениванию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2195736" y="1124744"/>
            <a:ext cx="360040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4283968" y="1124744"/>
            <a:ext cx="720080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6660232" y="1124744"/>
            <a:ext cx="576065" cy="32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>
            <a:off x="1977887" y="3645024"/>
            <a:ext cx="583771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4477409" y="3789040"/>
            <a:ext cx="526639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6660232" y="3789040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01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79208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Современные технологии и уроки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0536112"/>
              </p:ext>
            </p:extLst>
          </p:nvPr>
        </p:nvGraphicFramePr>
        <p:xfrm>
          <a:off x="304800" y="764705"/>
          <a:ext cx="8686800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3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3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76664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</a:rPr>
                        <a:t>Технология</a:t>
                      </a:r>
                      <a:r>
                        <a:rPr lang="ru-RU" sz="1900" baseline="0" dirty="0" smtClean="0">
                          <a:solidFill>
                            <a:schemeClr val="tx1"/>
                          </a:solidFill>
                        </a:rPr>
                        <a:t> р</a:t>
                      </a:r>
                      <a:r>
                        <a:rPr lang="ru-RU" sz="1900" dirty="0" smtClean="0">
                          <a:solidFill>
                            <a:schemeClr val="tx1"/>
                          </a:solidFill>
                        </a:rPr>
                        <a:t>азвития критического мышления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</a:rPr>
                        <a:t>Технология</a:t>
                      </a:r>
                      <a:r>
                        <a:rPr lang="ru-RU" sz="1900" baseline="0" dirty="0" smtClean="0">
                          <a:solidFill>
                            <a:schemeClr val="tx1"/>
                          </a:solidFill>
                        </a:rPr>
                        <a:t> продуктивного чтения</a:t>
                      </a:r>
                      <a:endParaRPr lang="ru-RU" sz="19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</a:rPr>
                        <a:t>Технология проблемного обучения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</a:rPr>
                        <a:t>Игровые технологии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</a:rPr>
                        <a:t>Технология проектного метода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</a:rPr>
                        <a:t>Информационно – коммуникативные</a:t>
                      </a:r>
                      <a:r>
                        <a:rPr lang="ru-RU" sz="1900" baseline="0" dirty="0" smtClean="0">
                          <a:solidFill>
                            <a:schemeClr val="tx1"/>
                          </a:solidFill>
                        </a:rPr>
                        <a:t> технологии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900" baseline="0" dirty="0" smtClean="0">
                          <a:solidFill>
                            <a:schemeClr val="tx1"/>
                          </a:solidFill>
                        </a:rPr>
                        <a:t>Кейс технологии (кейс инцидент, ситуационно- ролевые игры, ситуационный анализ, метод игрового проектирования, метод </a:t>
                      </a:r>
                      <a:r>
                        <a:rPr lang="ru-RU" sz="1900" baseline="0" dirty="0" err="1" smtClean="0">
                          <a:solidFill>
                            <a:schemeClr val="tx1"/>
                          </a:solidFill>
                        </a:rPr>
                        <a:t>лискуссии</a:t>
                      </a:r>
                      <a:endParaRPr lang="ru-RU" sz="19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900" baseline="0" dirty="0" smtClean="0">
                          <a:solidFill>
                            <a:schemeClr val="tx1"/>
                          </a:solidFill>
                        </a:rPr>
                        <a:t>Перевернутый класс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900" baseline="0" dirty="0" smtClean="0">
                          <a:solidFill>
                            <a:schemeClr val="tx1"/>
                          </a:solidFill>
                        </a:rPr>
                        <a:t>Интеллект карты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900" baseline="0" dirty="0" err="1" smtClean="0">
                          <a:solidFill>
                            <a:schemeClr val="tx1"/>
                          </a:solidFill>
                        </a:rPr>
                        <a:t>Инфографики</a:t>
                      </a:r>
                      <a:r>
                        <a:rPr lang="ru-RU" sz="1900" baseline="0" dirty="0" smtClean="0">
                          <a:solidFill>
                            <a:schemeClr val="tx1"/>
                          </a:solidFill>
                        </a:rPr>
                        <a:t> (динамические, статистические, информационные, конструкционная, лента времени, процесс, сравнительные)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900" baseline="0" dirty="0" smtClean="0">
                          <a:solidFill>
                            <a:schemeClr val="tx1"/>
                          </a:solidFill>
                        </a:rPr>
                        <a:t>Графические организаторы (диаграмма последовательности, диаграмма аналогии, карта сюжета, граф – схема – биография, иерархическая схема, диаграмма Венна, диаграмма для решения проблем)</a:t>
                      </a:r>
                      <a:endParaRPr lang="ru-RU" sz="1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200" dirty="0" smtClean="0">
                          <a:solidFill>
                            <a:schemeClr val="tx1"/>
                          </a:solidFill>
                        </a:rPr>
                        <a:t>Урок самостоятельной деятельности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200" dirty="0" smtClean="0">
                          <a:solidFill>
                            <a:schemeClr val="tx1"/>
                          </a:solidFill>
                        </a:rPr>
                        <a:t>Исследовательский урок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200" dirty="0" smtClean="0">
                          <a:solidFill>
                            <a:schemeClr val="tx1"/>
                          </a:solidFill>
                        </a:rPr>
                        <a:t>Урок на основе групповой технологии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200" dirty="0" smtClean="0">
                          <a:solidFill>
                            <a:schemeClr val="tx1"/>
                          </a:solidFill>
                        </a:rPr>
                        <a:t>Урок дифференцированного обучения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200" dirty="0" smtClean="0">
                          <a:solidFill>
                            <a:schemeClr val="tx1"/>
                          </a:solidFill>
                        </a:rPr>
                        <a:t>Урок проблемного обучения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200" dirty="0" smtClean="0">
                          <a:solidFill>
                            <a:schemeClr val="tx1"/>
                          </a:solidFill>
                        </a:rPr>
                        <a:t>Урок </a:t>
                      </a:r>
                      <a:r>
                        <a:rPr lang="ru-RU" sz="2200" dirty="0" err="1" smtClean="0">
                          <a:solidFill>
                            <a:schemeClr val="tx1"/>
                          </a:solidFill>
                        </a:rPr>
                        <a:t>тренниг</a:t>
                      </a:r>
                      <a:endParaRPr lang="ru-RU" sz="22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200" dirty="0" smtClean="0">
                          <a:solidFill>
                            <a:schemeClr val="tx1"/>
                          </a:solidFill>
                        </a:rPr>
                        <a:t>Урок на основе проектной деятельности</a:t>
                      </a:r>
                    </a:p>
                    <a:p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39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Цель урока- должна определять, чему обучающийся должен научиться на уроке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400" b="1" dirty="0" smtClean="0"/>
              <a:t>- Обеспечение </a:t>
            </a:r>
            <a:r>
              <a:rPr lang="ru-RU" sz="2400" b="1" dirty="0"/>
              <a:t>усвоения учащимися закона, признаков, свойств, особенностей ...;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smtClean="0"/>
              <a:t>- Обобщение </a:t>
            </a:r>
            <a:r>
              <a:rPr lang="ru-RU" sz="2400" b="1" dirty="0"/>
              <a:t>и систематизация знаний о </a:t>
            </a:r>
            <a:r>
              <a:rPr lang="ru-RU" sz="2400" b="1" dirty="0" smtClean="0"/>
              <a:t>..</a:t>
            </a:r>
          </a:p>
          <a:p>
            <a:pPr marL="0" indent="0">
              <a:buNone/>
            </a:pPr>
            <a:r>
              <a:rPr lang="ru-RU" sz="2400" b="1" dirty="0" smtClean="0"/>
              <a:t>- Устранение </a:t>
            </a:r>
            <a:r>
              <a:rPr lang="ru-RU" sz="2400" b="1" dirty="0"/>
              <a:t>пробелов в знаниях;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smtClean="0"/>
              <a:t>- Усвоение </a:t>
            </a:r>
            <a:r>
              <a:rPr lang="ru-RU" sz="2400" b="1" dirty="0"/>
              <a:t>учащимися понятий (каких?).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smtClean="0"/>
              <a:t>- Выявление </a:t>
            </a:r>
            <a:r>
              <a:rPr lang="ru-RU" sz="2400" b="1" dirty="0"/>
              <a:t>и закрепление знаний по теме …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smtClean="0"/>
              <a:t>- Устранение </a:t>
            </a:r>
            <a:r>
              <a:rPr lang="ru-RU" sz="2400" b="1" dirty="0"/>
              <a:t>пробелов в знаниях учащихся …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smtClean="0"/>
              <a:t>- Формирование </a:t>
            </a:r>
            <a:r>
              <a:rPr lang="ru-RU" sz="2400" b="1" dirty="0"/>
              <a:t>новых понятий (идет их перечень) …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smtClean="0"/>
              <a:t>- Обучение </a:t>
            </a:r>
            <a:r>
              <a:rPr lang="ru-RU" sz="2400" b="1" dirty="0"/>
              <a:t>навыкам </a:t>
            </a:r>
            <a:r>
              <a:rPr lang="ru-RU" sz="2400" b="1" dirty="0" smtClean="0"/>
              <a:t>смыслового чтения </a:t>
            </a:r>
            <a:r>
              <a:rPr lang="ru-RU" sz="2400" b="1" dirty="0"/>
              <a:t>…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smtClean="0"/>
              <a:t>- Изучение </a:t>
            </a:r>
            <a:r>
              <a:rPr lang="ru-RU" sz="2400" b="1" dirty="0"/>
              <a:t>принципа действия и устройства …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smtClean="0"/>
              <a:t>- Расширение </a:t>
            </a:r>
            <a:r>
              <a:rPr lang="ru-RU" sz="2400" b="1" dirty="0"/>
              <a:t>знаний о …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smtClean="0"/>
              <a:t>- Выявление </a:t>
            </a:r>
            <a:r>
              <a:rPr lang="ru-RU" sz="2400" b="1" dirty="0"/>
              <a:t>знаний по теме …,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smtClean="0"/>
              <a:t>- Умение </a:t>
            </a:r>
            <a:r>
              <a:rPr lang="ru-RU" sz="2400" b="1" dirty="0"/>
              <a:t>применять в условиях …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smtClean="0"/>
              <a:t>- Изучение </a:t>
            </a:r>
            <a:r>
              <a:rPr lang="ru-RU" sz="2400" b="1" dirty="0"/>
              <a:t>способов определения …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smtClean="0"/>
              <a:t>- Изучение </a:t>
            </a:r>
            <a:r>
              <a:rPr lang="ru-RU" sz="2400" b="1" dirty="0"/>
              <a:t>последовательности действий …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smtClean="0"/>
              <a:t>- Изучение </a:t>
            </a:r>
            <a:r>
              <a:rPr lang="ru-RU" sz="2400" b="1" dirty="0"/>
              <a:t>общих схем …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smtClean="0"/>
              <a:t>- Изучение </a:t>
            </a:r>
            <a:r>
              <a:rPr lang="ru-RU" sz="2400" b="1" dirty="0"/>
              <a:t>назначения различных … </a:t>
            </a:r>
          </a:p>
        </p:txBody>
      </p:sp>
    </p:spTree>
    <p:extLst>
      <p:ext uri="{BB962C8B-B14F-4D97-AF65-F5344CB8AC3E}">
        <p14:creationId xmlns:p14="http://schemas.microsoft.com/office/powerpoint/2010/main" val="2139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72008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ЦЕЛЬ УРОКА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836712"/>
            <a:ext cx="8686800" cy="590465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- Изучение </a:t>
            </a:r>
            <a:r>
              <a:rPr lang="ru-RU" dirty="0"/>
              <a:t>особенностей протекания явлений </a:t>
            </a:r>
            <a:r>
              <a:rPr lang="ru-RU" dirty="0" smtClean="0"/>
              <a:t>…</a:t>
            </a:r>
          </a:p>
          <a:p>
            <a:pPr>
              <a:buFontTx/>
              <a:buChar char="-"/>
            </a:pPr>
            <a:r>
              <a:rPr lang="ru-RU" dirty="0" smtClean="0"/>
              <a:t>--Знакомство </a:t>
            </a:r>
            <a:r>
              <a:rPr lang="ru-RU" dirty="0"/>
              <a:t>с порядком выполнения действий …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--</a:t>
            </a:r>
            <a:r>
              <a:rPr lang="ru-RU" dirty="0"/>
              <a:t>Систематизация и обобщение знаний по теме …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--</a:t>
            </a:r>
            <a:r>
              <a:rPr lang="ru-RU" dirty="0"/>
              <a:t>Обеспечение знаний учащимися каких-то понятий, определений, теорем ...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--</a:t>
            </a:r>
            <a:r>
              <a:rPr lang="ru-RU" dirty="0"/>
              <a:t>Установление уровня знаний по теме...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--</a:t>
            </a:r>
            <a:r>
              <a:rPr lang="ru-RU" dirty="0"/>
              <a:t>Обобщение изученного материала по теме...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--</a:t>
            </a:r>
            <a:r>
              <a:rPr lang="ru-RU" dirty="0"/>
              <a:t>Систематизация изученного материала по теме...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--</a:t>
            </a:r>
            <a:r>
              <a:rPr lang="ru-RU" dirty="0"/>
              <a:t>На основе анализа фактов... подвести учащихся к пониманию того, что...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--</a:t>
            </a:r>
            <a:r>
              <a:rPr lang="ru-RU" dirty="0"/>
              <a:t>Обеспечить освоение учащимися следующих фактов..., понятий..., идей..., терминов...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--Выявление </a:t>
            </a:r>
            <a:r>
              <a:rPr lang="ru-RU" dirty="0"/>
              <a:t>и </a:t>
            </a:r>
            <a:r>
              <a:rPr lang="ru-RU" dirty="0" smtClean="0"/>
              <a:t>осмысление </a:t>
            </a:r>
            <a:r>
              <a:rPr lang="ru-RU" dirty="0"/>
              <a:t>причины..., </a:t>
            </a:r>
            <a:r>
              <a:rPr lang="ru-RU" dirty="0" smtClean="0"/>
              <a:t>сущности..., значения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156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12241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Задачи урока- шаги по направлению к цели: что нужно сделать для достижения результата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C00000"/>
                </a:solidFill>
              </a:rPr>
              <a:t>Образовательные</a:t>
            </a:r>
            <a:r>
              <a:rPr lang="ru-RU" sz="2800" dirty="0"/>
              <a:t> – это задачи, которые направлены на усвоение учебного материала, расширения собственного мировоззрения, формирования определенных знаний, умений и навыков, необходимых для успешной реализации в жизни </a:t>
            </a:r>
            <a:r>
              <a:rPr lang="ru-RU" sz="2800" b="1" dirty="0" smtClean="0">
                <a:solidFill>
                  <a:srgbClr val="C00000"/>
                </a:solidFill>
              </a:rPr>
              <a:t>Развивающие</a:t>
            </a:r>
            <a:r>
              <a:rPr lang="ru-RU" sz="2800" dirty="0" smtClean="0"/>
              <a:t> </a:t>
            </a:r>
            <a:r>
              <a:rPr lang="ru-RU" sz="2800" dirty="0"/>
              <a:t>– предполагают развитие психических свойств и качеств, необходимых в деятельности (мышление, память, внимание, познавательные умения, самостоятельность и т.д.)..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Воспитательные</a:t>
            </a:r>
            <a:r>
              <a:rPr lang="ru-RU" sz="2800" dirty="0" smtClean="0"/>
              <a:t> </a:t>
            </a:r>
            <a:r>
              <a:rPr lang="ru-RU" sz="2800" dirty="0"/>
              <a:t>– это задачи, направленные на воспитание личности учащегося, овладение им общечеловеческой культурой и нормами поведения, принятыми в современном обществе.</a:t>
            </a:r>
          </a:p>
        </p:txBody>
      </p:sp>
    </p:spTree>
    <p:extLst>
      <p:ext uri="{BB962C8B-B14F-4D97-AF65-F5344CB8AC3E}">
        <p14:creationId xmlns:p14="http://schemas.microsoft.com/office/powerpoint/2010/main" val="93905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72008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Образовательные задачи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61662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1.Обеспечить освоение </a:t>
            </a:r>
            <a:r>
              <a:rPr lang="ru-RU" dirty="0"/>
              <a:t>(повторение, закрепление) основных понятий, законов, теорий...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2. Сформировать </a:t>
            </a:r>
            <a:r>
              <a:rPr lang="ru-RU" dirty="0"/>
              <a:t>(продолжить формирование), закрепить следующие специальные умения по данному вопросу...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smtClean="0"/>
              <a:t>Сформировать </a:t>
            </a:r>
            <a:r>
              <a:rPr lang="ru-RU" dirty="0"/>
              <a:t>у обучающихся понятия о...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</a:t>
            </a:r>
            <a:r>
              <a:rPr lang="ru-RU" dirty="0"/>
              <a:t>. Углубить знания обучающихся о...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6</a:t>
            </a:r>
            <a:r>
              <a:rPr lang="ru-RU" dirty="0"/>
              <a:t>. Закрепить знания обучающихся и научить самостоятельно проводить анализ...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7</a:t>
            </a:r>
            <a:r>
              <a:rPr lang="ru-RU" dirty="0"/>
              <a:t>. Сформировать научные знания….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8</a:t>
            </a:r>
            <a:r>
              <a:rPr lang="ru-RU" dirty="0"/>
              <a:t>. Раскрыть содержание знаний и понятий...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9</a:t>
            </a:r>
            <a:r>
              <a:rPr lang="ru-RU" dirty="0"/>
              <a:t>. Расширить знания обучающихся по отдельным вопросам.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10.Закрепить </a:t>
            </a:r>
            <a:r>
              <a:rPr lang="ru-RU" dirty="0"/>
              <a:t>и </a:t>
            </a:r>
            <a:r>
              <a:rPr lang="ru-RU" dirty="0" smtClean="0"/>
              <a:t>углубить </a:t>
            </a:r>
            <a:r>
              <a:rPr lang="ru-RU" dirty="0"/>
              <a:t>знания по теме…</a:t>
            </a:r>
          </a:p>
        </p:txBody>
      </p:sp>
    </p:spTree>
    <p:extLst>
      <p:ext uri="{BB962C8B-B14F-4D97-AF65-F5344CB8AC3E}">
        <p14:creationId xmlns:p14="http://schemas.microsoft.com/office/powerpoint/2010/main" val="363811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19675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Развивающие задачи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47260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1.Продолжать развивать умения формулировать обобщения и выводы по результатам проведенного наблюдения (опыта, исследования)... </a:t>
            </a:r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Содействовать </a:t>
            </a:r>
            <a:r>
              <a:rPr lang="ru-RU" dirty="0" smtClean="0"/>
              <a:t>умению устанавливать существенные признаки классификации объектов... </a:t>
            </a:r>
          </a:p>
          <a:p>
            <a:pPr marL="0" indent="0">
              <a:buNone/>
            </a:pPr>
            <a:r>
              <a:rPr lang="ru-RU" dirty="0" smtClean="0"/>
              <a:t>3. Развивать умение выявлять </a:t>
            </a:r>
            <a:r>
              <a:rPr lang="ru-RU" dirty="0" err="1" smtClean="0"/>
              <a:t>причинно</a:t>
            </a:r>
            <a:r>
              <a:rPr lang="ru-RU" dirty="0" smtClean="0"/>
              <a:t> – следственные связи.... </a:t>
            </a:r>
          </a:p>
          <a:p>
            <a:pPr marL="0" indent="0">
              <a:buNone/>
            </a:pPr>
            <a:r>
              <a:rPr lang="ru-RU" dirty="0" smtClean="0"/>
              <a:t>4. Формировать умение самостоятельно выбирать оптимальную форму представления информации.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77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86409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ВОСПИТАТЕЛЬНЫЕ ЗАДАЧИ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68863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1. Формировать готовность к выполнению обязанностей гражданина</a:t>
            </a:r>
          </a:p>
          <a:p>
            <a:pPr marL="0" indent="0">
              <a:buNone/>
            </a:pPr>
            <a:r>
              <a:rPr lang="ru-RU" dirty="0" smtClean="0"/>
              <a:t>2. Содействовать формированию восприимчивости к разным видам искусства, традициям и творчеству своего и других народов. </a:t>
            </a:r>
            <a:r>
              <a:rPr lang="ru-RU" dirty="0"/>
              <a:t>мировоззренческих идей ...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3. Обеспечить осознание глобального характера экологических проблем.</a:t>
            </a:r>
          </a:p>
          <a:p>
            <a:pPr marL="0" indent="0">
              <a:buNone/>
            </a:pPr>
            <a:r>
              <a:rPr lang="ru-RU" dirty="0" smtClean="0"/>
              <a:t>4. Формировать интерес к практическому изучению профессий и труда различного рода.</a:t>
            </a:r>
          </a:p>
          <a:p>
            <a:pPr marL="0" indent="0">
              <a:buNone/>
            </a:pPr>
            <a:r>
              <a:rPr lang="ru-RU" dirty="0" smtClean="0"/>
              <a:t>5. Содействовать осознанию важности обучения на протяжении всей жизни для успешной профессиональной деятельности.</a:t>
            </a:r>
          </a:p>
          <a:p>
            <a:pPr marL="0" indent="0">
              <a:buNone/>
            </a:pPr>
            <a:r>
              <a:rPr lang="ru-RU" dirty="0" smtClean="0"/>
              <a:t>6. Продолжить формировать осознанное отношение к своему здоровью и установке на здоровый образ жизни</a:t>
            </a:r>
          </a:p>
          <a:p>
            <a:pPr marL="0" indent="0">
              <a:buNone/>
            </a:pPr>
            <a:r>
              <a:rPr lang="ru-RU" dirty="0" smtClean="0"/>
              <a:t>7. Оказать помощь в осознании безопасного поведения в интернет - среде</a:t>
            </a:r>
          </a:p>
        </p:txBody>
      </p:sp>
    </p:spTree>
    <p:extLst>
      <p:ext uri="{BB962C8B-B14F-4D97-AF65-F5344CB8AC3E}">
        <p14:creationId xmlns:p14="http://schemas.microsoft.com/office/powerpoint/2010/main" val="53286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117876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Методы обучения- СПОСОБ ПРОФЕССИОНАЛЬНОЙ СОВМЕСТНОЙ ДЕЯТЕЛЬНОСТИ УЧИТЕЛЯ И ОБУЧАЮЩЕГОСЯ С ЦЕЛЬЮ РЕШЕНИЯ </a:t>
            </a:r>
            <a:r>
              <a:rPr lang="ru-RU" sz="2400" b="1" dirty="0" err="1" smtClean="0">
                <a:solidFill>
                  <a:srgbClr val="C00000"/>
                </a:solidFill>
              </a:rPr>
              <a:t>ов</a:t>
            </a:r>
            <a:r>
              <a:rPr lang="ru-RU" sz="2400" b="1" dirty="0" smtClean="0">
                <a:solidFill>
                  <a:srgbClr val="C00000"/>
                </a:solidFill>
              </a:rPr>
              <a:t> задач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5562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7030A0"/>
                </a:solidFill>
              </a:rPr>
              <a:t>Методы организации учебно-познавательной деятельности. </a:t>
            </a:r>
            <a:endParaRPr lang="ru-RU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dirty="0" smtClean="0"/>
              <a:t>словесные</a:t>
            </a:r>
            <a:r>
              <a:rPr lang="ru-RU" dirty="0"/>
              <a:t>, наглядные и практические, репродуктивные и проблемно-поисковые, индуктивные и дедуктивные методы обучения. </a:t>
            </a:r>
            <a:endParaRPr lang="ru-RU" dirty="0" smtClean="0"/>
          </a:p>
          <a:p>
            <a:pPr marL="0" indent="0"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Методы </a:t>
            </a:r>
            <a:r>
              <a:rPr lang="ru-RU" b="1" dirty="0">
                <a:solidFill>
                  <a:srgbClr val="7030A0"/>
                </a:solidFill>
              </a:rPr>
              <a:t>стимулирования и мотивации учебно-познавательной деятельности</a:t>
            </a:r>
            <a:r>
              <a:rPr lang="ru-RU" dirty="0">
                <a:solidFill>
                  <a:srgbClr val="7030A0"/>
                </a:solidFill>
              </a:rPr>
              <a:t>: </a:t>
            </a:r>
            <a:endParaRPr lang="ru-RU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ru-RU" dirty="0" smtClean="0"/>
              <a:t>познавательные </a:t>
            </a:r>
            <a:r>
              <a:rPr lang="ru-RU" dirty="0"/>
              <a:t>игры, учебные дискуссии и др. </a:t>
            </a:r>
            <a:r>
              <a:rPr lang="ru-RU" b="1" dirty="0" smtClean="0">
                <a:solidFill>
                  <a:srgbClr val="7030A0"/>
                </a:solidFill>
              </a:rPr>
              <a:t>Методы </a:t>
            </a:r>
            <a:r>
              <a:rPr lang="ru-RU" b="1" dirty="0">
                <a:solidFill>
                  <a:srgbClr val="7030A0"/>
                </a:solidFill>
              </a:rPr>
              <a:t>контроля </a:t>
            </a:r>
            <a:endParaRPr lang="ru-RU" b="1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ru-RU" dirty="0" smtClean="0"/>
              <a:t>(</a:t>
            </a:r>
            <a:r>
              <a:rPr lang="ru-RU" dirty="0"/>
              <a:t>устный, письменный и др.) и самоконтроля в процессе обучения.</a:t>
            </a:r>
          </a:p>
        </p:txBody>
      </p:sp>
    </p:spTree>
    <p:extLst>
      <p:ext uri="{BB962C8B-B14F-4D97-AF65-F5344CB8AC3E}">
        <p14:creationId xmlns:p14="http://schemas.microsoft.com/office/powerpoint/2010/main" val="107348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812088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	</a:t>
            </a:r>
            <a:r>
              <a:rPr lang="ru-RU" sz="4400" b="1" dirty="0" smtClean="0">
                <a:solidFill>
                  <a:srgbClr val="C00000"/>
                </a:solidFill>
              </a:rPr>
              <a:t>ТРЕБОВАНИЕ К СОВРЕМЕННОМУ УРОКУ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812088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7030A0"/>
                </a:solidFill>
              </a:rPr>
              <a:t>Современный урок</a:t>
            </a:r>
          </a:p>
          <a:p>
            <a:pPr>
              <a:buFontTx/>
              <a:buChar char="-"/>
            </a:pPr>
            <a:r>
              <a:rPr lang="ru-RU" sz="2400" dirty="0" smtClean="0"/>
              <a:t>Направлен на формирование и развитие УУД способных обусловить качественное достижение планируемых результатов;</a:t>
            </a:r>
          </a:p>
          <a:p>
            <a:pPr>
              <a:buFontTx/>
              <a:buChar char="-"/>
            </a:pPr>
            <a:r>
              <a:rPr lang="ru-RU" sz="2400" dirty="0" smtClean="0"/>
              <a:t>- Решаются задачи: воспитания, обучения и развитие обучающихся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7030A0"/>
                </a:solidFill>
              </a:rPr>
              <a:t>Первый аспект мотивационно – целеполагающий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7030A0"/>
                </a:solidFill>
              </a:rPr>
              <a:t>Второй аспект – </a:t>
            </a:r>
            <a:r>
              <a:rPr lang="ru-RU" sz="2400" b="1" dirty="0" err="1" smtClean="0">
                <a:solidFill>
                  <a:srgbClr val="7030A0"/>
                </a:solidFill>
              </a:rPr>
              <a:t>деятельностный</a:t>
            </a:r>
            <a:endParaRPr lang="ru-RU" sz="2400" b="1" dirty="0" smtClean="0">
              <a:solidFill>
                <a:srgbClr val="7030A0"/>
              </a:solidFill>
            </a:endParaRPr>
          </a:p>
          <a:p>
            <a:pPr>
              <a:buFontTx/>
              <a:buChar char="-"/>
            </a:pPr>
            <a:r>
              <a:rPr lang="ru-RU" sz="2400" dirty="0" smtClean="0"/>
              <a:t>- строится с привлечением новых технологических решений в рамках системно – </a:t>
            </a:r>
            <a:r>
              <a:rPr lang="ru-RU" sz="2400" dirty="0" err="1" smtClean="0"/>
              <a:t>деятельностного</a:t>
            </a:r>
            <a:r>
              <a:rPr lang="ru-RU" sz="2400" dirty="0" smtClean="0"/>
              <a:t> подхода</a:t>
            </a:r>
          </a:p>
          <a:p>
            <a:pPr>
              <a:buFontTx/>
              <a:buChar char="-"/>
            </a:pPr>
            <a:r>
              <a:rPr lang="ru-RU" sz="2400" dirty="0" smtClean="0"/>
              <a:t>- развивает у обучающихся способности самостоятельно ставить учебную задачу и планировать пути ее достижения</a:t>
            </a:r>
          </a:p>
          <a:p>
            <a:pPr>
              <a:buFontTx/>
              <a:buChar char="-"/>
            </a:pPr>
            <a:r>
              <a:rPr lang="ru-RU" sz="2400" dirty="0" smtClean="0"/>
              <a:t>- ориентирует обучающихся контролировать и оценивать свои достижения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245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Методы системно – </a:t>
            </a:r>
            <a:r>
              <a:rPr lang="ru-RU" b="1" dirty="0" err="1" smtClean="0">
                <a:solidFill>
                  <a:srgbClr val="C00000"/>
                </a:solidFill>
              </a:rPr>
              <a:t>деятельностного</a:t>
            </a:r>
            <a:r>
              <a:rPr lang="ru-RU" b="1" dirty="0" smtClean="0">
                <a:solidFill>
                  <a:srgbClr val="C00000"/>
                </a:solidFill>
              </a:rPr>
              <a:t> подхода в обучении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68863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>
                <a:solidFill>
                  <a:srgbClr val="C00000"/>
                </a:solidFill>
              </a:rPr>
              <a:t>Методы активного обучения (МАО) 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dirty="0" smtClean="0"/>
              <a:t>Совокупность </a:t>
            </a:r>
            <a:r>
              <a:rPr lang="ru-RU" dirty="0"/>
              <a:t>педагогических действий и приёмов, направленных на организацию учебного процесса и создающего специальными средствами условия, мотивирующие обучающихся к самостоятельному, инициативному и творческому освоению учебного материала в процессе познавательной деятельности.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Интерактивный метод</a:t>
            </a:r>
          </a:p>
          <a:p>
            <a:pPr marL="0" indent="0">
              <a:buNone/>
            </a:pPr>
            <a:r>
              <a:rPr lang="ru-RU" dirty="0" smtClean="0"/>
              <a:t>Означает </a:t>
            </a:r>
            <a:r>
              <a:rPr lang="ru-RU" dirty="0"/>
              <a:t>взаимодействовать, находиться в режиме беседы, диалога с кем-либо . Главная особенность интерактивного обучения в том, что процесс учения происходит в совместной деятельности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Исследовательский метод</a:t>
            </a:r>
          </a:p>
          <a:p>
            <a:pPr marL="0" indent="0">
              <a:buNone/>
            </a:pPr>
            <a:r>
              <a:rPr lang="ru-RU" dirty="0" smtClean="0"/>
              <a:t>Учащимся </a:t>
            </a:r>
            <a:r>
              <a:rPr lang="ru-RU" dirty="0"/>
              <a:t>предъявляется познавательная задача, которую они решают самостоятельно, подбирая для этого приемы. Этот метод призван обеспечить развитие у учащихся способностей творческого применения знаний.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Проектное обучение</a:t>
            </a:r>
          </a:p>
          <a:p>
            <a:pPr marL="0" indent="0">
              <a:buNone/>
            </a:pPr>
            <a:r>
              <a:rPr lang="ru-RU" dirty="0" smtClean="0"/>
              <a:t>Это </a:t>
            </a:r>
            <a:r>
              <a:rPr lang="ru-RU" dirty="0"/>
              <a:t>специальная форма организации познавательной деятельности. Она подразумевает вполне конкретные и прогнозируемые цели. </a:t>
            </a:r>
          </a:p>
        </p:txBody>
      </p:sp>
    </p:spTree>
    <p:extLst>
      <p:ext uri="{BB962C8B-B14F-4D97-AF65-F5344CB8AC3E}">
        <p14:creationId xmlns:p14="http://schemas.microsoft.com/office/powerpoint/2010/main" val="293521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64807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СРЕДСТВА ОБУЧЕНИЯ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Печатные</a:t>
            </a:r>
            <a:r>
              <a:rPr lang="ru-RU" dirty="0"/>
              <a:t> (учебники и учебные пособия, книги для чтения, хрестоматии, рабочие тетради, раздаточный материал и т.д.)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Электронные </a:t>
            </a:r>
            <a:r>
              <a:rPr lang="ru-RU" b="1" dirty="0">
                <a:solidFill>
                  <a:srgbClr val="C00000"/>
                </a:solidFill>
              </a:rPr>
              <a:t>образовательные ресурсы </a:t>
            </a:r>
            <a:r>
              <a:rPr lang="ru-RU" dirty="0"/>
              <a:t>(часто называемые образовательные мультимедийные учебники, сетевые образовательные ресурсы, мультимедийные универсальные энциклопедии и т.п.)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Аудиовизуальные</a:t>
            </a:r>
            <a:r>
              <a:rPr lang="ru-RU" dirty="0" smtClean="0"/>
              <a:t> </a:t>
            </a:r>
            <a:r>
              <a:rPr lang="ru-RU" dirty="0"/>
              <a:t>(слайды, слайд-фильмы, видеофильмы образовательные, учебные кинофильмы, учебные фильмы на цифровых носителях (</a:t>
            </a:r>
            <a:r>
              <a:rPr lang="ru-RU" dirty="0" err="1"/>
              <a:t>Video</a:t>
            </a:r>
            <a:r>
              <a:rPr lang="ru-RU" dirty="0"/>
              <a:t>-CD, DVD.)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Наглядные </a:t>
            </a:r>
            <a:r>
              <a:rPr lang="ru-RU" b="1" dirty="0">
                <a:solidFill>
                  <a:srgbClr val="C00000"/>
                </a:solidFill>
              </a:rPr>
              <a:t>плоскостные </a:t>
            </a:r>
            <a:r>
              <a:rPr lang="ru-RU" dirty="0"/>
              <a:t>(плакаты, иллюстрации настенные, магнитные доски) </a:t>
            </a:r>
          </a:p>
        </p:txBody>
      </p:sp>
    </p:spTree>
    <p:extLst>
      <p:ext uri="{BB962C8B-B14F-4D97-AF65-F5344CB8AC3E}">
        <p14:creationId xmlns:p14="http://schemas.microsoft.com/office/powerpoint/2010/main" val="147017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72008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ФОРМЫ ОБУЧЕНИЯ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08720"/>
            <a:ext cx="8686800" cy="5832648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Групповая</a:t>
            </a:r>
            <a:r>
              <a:rPr lang="ru-RU" dirty="0"/>
              <a:t> - учащиеся работают в группах из 3-6 человек или в парах.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Парная</a:t>
            </a:r>
            <a:r>
              <a:rPr lang="ru-RU" dirty="0" smtClean="0"/>
              <a:t> </a:t>
            </a:r>
            <a:r>
              <a:rPr lang="ru-RU" dirty="0"/>
              <a:t>– предполагает работу учащихся в паре.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Фронтальная</a:t>
            </a:r>
            <a:r>
              <a:rPr lang="ru-RU" dirty="0" smtClean="0"/>
              <a:t> </a:t>
            </a:r>
            <a:r>
              <a:rPr lang="ru-RU" dirty="0"/>
              <a:t>- совместные действия всех учащихся класса под руководством учителя.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Индивидуальная</a:t>
            </a:r>
            <a:r>
              <a:rPr lang="ru-RU" dirty="0" smtClean="0"/>
              <a:t> </a:t>
            </a:r>
            <a:r>
              <a:rPr lang="ru-RU" dirty="0"/>
              <a:t>- самостоятельная работа каждого ученика в отдельности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241350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98072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Оформление конструкта урока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08720"/>
            <a:ext cx="868680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/>
              <a:t>Предмет:</a:t>
            </a:r>
          </a:p>
          <a:p>
            <a:pPr marL="0" indent="0">
              <a:buNone/>
            </a:pPr>
            <a:r>
              <a:rPr lang="ru-RU" sz="2400" b="1" dirty="0" smtClean="0"/>
              <a:t>Учитель:</a:t>
            </a:r>
          </a:p>
          <a:p>
            <a:pPr marL="0" indent="0">
              <a:buNone/>
            </a:pPr>
            <a:r>
              <a:rPr lang="ru-RU" sz="2400" b="1" dirty="0" smtClean="0"/>
              <a:t>Класс:</a:t>
            </a:r>
          </a:p>
          <a:p>
            <a:pPr marL="0" indent="0">
              <a:buNone/>
            </a:pPr>
            <a:r>
              <a:rPr lang="ru-RU" sz="2400" b="1" dirty="0" smtClean="0"/>
              <a:t>Тема:</a:t>
            </a:r>
          </a:p>
          <a:p>
            <a:pPr marL="0" indent="0">
              <a:buNone/>
            </a:pPr>
            <a:r>
              <a:rPr lang="ru-RU" sz="2400" b="1" dirty="0" smtClean="0"/>
              <a:t>Цель:</a:t>
            </a:r>
          </a:p>
          <a:p>
            <a:pPr marL="0" indent="0">
              <a:buNone/>
            </a:pPr>
            <a:r>
              <a:rPr lang="ru-RU" sz="2400" b="1" dirty="0" smtClean="0"/>
              <a:t>Задачи:</a:t>
            </a:r>
          </a:p>
          <a:p>
            <a:pPr marL="0" indent="0">
              <a:buNone/>
            </a:pPr>
            <a:r>
              <a:rPr lang="ru-RU" sz="2400" b="1" dirty="0" smtClean="0"/>
              <a:t>- Образовательные</a:t>
            </a:r>
          </a:p>
          <a:p>
            <a:pPr marL="0" indent="0">
              <a:buNone/>
            </a:pPr>
            <a:r>
              <a:rPr lang="ru-RU" sz="2400" b="1" dirty="0" smtClean="0"/>
              <a:t>- Развивающие</a:t>
            </a:r>
          </a:p>
          <a:p>
            <a:pPr marL="0" indent="0">
              <a:buNone/>
            </a:pPr>
            <a:r>
              <a:rPr lang="ru-RU" sz="2400" b="1" dirty="0" smtClean="0"/>
              <a:t>- Воспитательные</a:t>
            </a:r>
          </a:p>
          <a:p>
            <a:pPr marL="0" indent="0">
              <a:buNone/>
            </a:pPr>
            <a:r>
              <a:rPr lang="ru-RU" sz="2400" b="1" dirty="0" smtClean="0"/>
              <a:t>Оборудование:</a:t>
            </a:r>
          </a:p>
          <a:p>
            <a:pPr marL="0" indent="0">
              <a:buNone/>
            </a:pPr>
            <a:endParaRPr lang="ru-RU" sz="24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518141"/>
              </p:ext>
            </p:extLst>
          </p:nvPr>
        </p:nvGraphicFramePr>
        <p:xfrm>
          <a:off x="395536" y="5445224"/>
          <a:ext cx="8496944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>
                  <a:extLst>
                    <a:ext uri="{9D8B030D-6E8A-4147-A177-3AD203B41FA5}">
                      <a16:colId xmlns:a16="http://schemas.microsoft.com/office/drawing/2014/main" val="2890185379"/>
                    </a:ext>
                  </a:extLst>
                </a:gridCol>
                <a:gridCol w="2124236">
                  <a:extLst>
                    <a:ext uri="{9D8B030D-6E8A-4147-A177-3AD203B41FA5}">
                      <a16:colId xmlns:a16="http://schemas.microsoft.com/office/drawing/2014/main" val="2616689007"/>
                    </a:ext>
                  </a:extLst>
                </a:gridCol>
                <a:gridCol w="2124236">
                  <a:extLst>
                    <a:ext uri="{9D8B030D-6E8A-4147-A177-3AD203B41FA5}">
                      <a16:colId xmlns:a16="http://schemas.microsoft.com/office/drawing/2014/main" val="1032204680"/>
                    </a:ext>
                  </a:extLst>
                </a:gridCol>
                <a:gridCol w="2124236">
                  <a:extLst>
                    <a:ext uri="{9D8B030D-6E8A-4147-A177-3AD203B41FA5}">
                      <a16:colId xmlns:a16="http://schemas.microsoft.com/office/drawing/2014/main" val="13977765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Этапы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урока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Деятельность учителя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Деятельность учащихся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УУД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657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55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212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962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86409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Критерии оценивания урока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3990214"/>
              </p:ext>
            </p:extLst>
          </p:nvPr>
        </p:nvGraphicFramePr>
        <p:xfrm>
          <a:off x="304800" y="981075"/>
          <a:ext cx="8686800" cy="623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Педагогический дебют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Учитель года России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Актуальность</a:t>
                      </a:r>
                      <a:r>
                        <a:rPr lang="ru-RU" baseline="0" dirty="0" smtClean="0"/>
                        <a:t> темы и глубина ее раскрытия, оригинальность методических приемов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1.Методическая и психолого – педагогическая грамотность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C00000"/>
                          </a:solidFill>
                        </a:rPr>
                        <a:t>Самостоятельность 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Применение в диалоге с обучающимися разнообразных источников информации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2.Корректность и глубина понимания предметного содержания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C00000"/>
                          </a:solidFill>
                        </a:rPr>
                        <a:t>Проблемное</a:t>
                      </a:r>
                      <a:r>
                        <a:rPr lang="ru-RU" baseline="0" dirty="0" smtClean="0">
                          <a:solidFill>
                            <a:srgbClr val="C00000"/>
                          </a:solidFill>
                        </a:rPr>
                        <a:t> обучение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Умение организовать взаимодействие обучающихся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3.Целеполагание и результативность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Умение поддержать мотивацию к общению и высокую </a:t>
                      </a:r>
                      <a:r>
                        <a:rPr lang="ru-RU" smtClean="0"/>
                        <a:t>интенсивность деятельности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4.Творческий подход к решению профессиональных задач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5.Коммуникативная культура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732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100811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Изменения в деятельности учителя и обучающих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688632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 smtClean="0"/>
              <a:t>Типы уроков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6550" y="1628800"/>
            <a:ext cx="214320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Урок «открытия» новых знаний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29880" y="1628800"/>
            <a:ext cx="201622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Урок отработки умений и рефлексии</a:t>
            </a:r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16016" y="1628800"/>
            <a:ext cx="1944216" cy="11161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Урок развивающего контроля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948264" y="1124744"/>
            <a:ext cx="1944216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Урок общеметодологической направленности (обобщения и систематизации)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95736" y="3125077"/>
            <a:ext cx="2201180" cy="648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ЦЕЛЬ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504" y="3182821"/>
            <a:ext cx="2016224" cy="30243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Профессиональная деятельность учителя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52210" y="3866897"/>
            <a:ext cx="2196244" cy="8280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ОБУЧАЮШАЯ ДЕЯТЕЛЬНОСТЬ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29610" y="4789512"/>
            <a:ext cx="2196244" cy="8717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УЧЕБНЫЕ ЗАДАНИЯ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292660" y="5785319"/>
            <a:ext cx="2104256" cy="1072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НА КАЖДОМ УРОКЕ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716016" y="3140967"/>
            <a:ext cx="4320480" cy="6329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Развитие умений по </a:t>
            </a:r>
            <a:r>
              <a:rPr lang="ru-RU" sz="1600" b="1" dirty="0">
                <a:solidFill>
                  <a:schemeClr val="tx1"/>
                </a:solidFill>
              </a:rPr>
              <a:t>о</a:t>
            </a:r>
            <a:r>
              <a:rPr lang="ru-RU" sz="1600" b="1" dirty="0" smtClean="0">
                <a:solidFill>
                  <a:schemeClr val="tx1"/>
                </a:solidFill>
              </a:rPr>
              <a:t>ткрытию и применению знаний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716016" y="3866897"/>
            <a:ext cx="4320480" cy="8280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Организация деятельности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Дифференциация требований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Групповая и индивидуальная </a:t>
            </a:r>
            <a:r>
              <a:rPr lang="ru-RU" b="1" dirty="0" smtClean="0">
                <a:solidFill>
                  <a:schemeClr val="tx1"/>
                </a:solidFill>
              </a:rPr>
              <a:t>работа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716016" y="4797152"/>
            <a:ext cx="4320480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Продуктивные задания на формирование УУД, применение, интеграцию, </a:t>
            </a:r>
            <a:r>
              <a:rPr lang="ru-RU" sz="1600" b="1" dirty="0" err="1" smtClean="0">
                <a:solidFill>
                  <a:schemeClr val="tx1"/>
                </a:solidFill>
              </a:rPr>
              <a:t>пернос</a:t>
            </a:r>
            <a:r>
              <a:rPr lang="ru-RU" sz="1600" b="1" dirty="0" smtClean="0">
                <a:solidFill>
                  <a:schemeClr val="tx1"/>
                </a:solidFill>
              </a:rPr>
              <a:t> знаний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716016" y="5785319"/>
            <a:ext cx="4320480" cy="1072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Организация разных видов </a:t>
            </a:r>
            <a:r>
              <a:rPr lang="ru-RU" sz="1600" b="1" dirty="0" err="1" smtClean="0">
                <a:solidFill>
                  <a:schemeClr val="tx1"/>
                </a:solidFill>
              </a:rPr>
              <a:t>учебн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деят</a:t>
            </a:r>
            <a:r>
              <a:rPr lang="ru-RU" sz="1600" b="1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Организацифя</a:t>
            </a:r>
            <a:r>
              <a:rPr lang="ru-RU" sz="1600" b="1" dirty="0" smtClean="0">
                <a:solidFill>
                  <a:schemeClr val="tx1"/>
                </a:solidFill>
              </a:rPr>
              <a:t> разных форм </a:t>
            </a:r>
            <a:r>
              <a:rPr lang="ru-RU" sz="1600" b="1" dirty="0" err="1" smtClean="0">
                <a:solidFill>
                  <a:schemeClr val="tx1"/>
                </a:solidFill>
              </a:rPr>
              <a:t>учебн.деят</a:t>
            </a:r>
            <a:r>
              <a:rPr lang="ru-RU" sz="1600" b="1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Нацеленность на </a:t>
            </a:r>
            <a:r>
              <a:rPr lang="ru-RU" sz="1600" b="1" dirty="0" err="1" smtClean="0">
                <a:solidFill>
                  <a:schemeClr val="tx1"/>
                </a:solidFill>
              </a:rPr>
              <a:t>достиж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Планир.рез-ов</a:t>
            </a:r>
            <a:endParaRPr lang="ru-RU" sz="16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Наличие обратной связи</a:t>
            </a:r>
          </a:p>
          <a:p>
            <a:pPr algn="ctr"/>
            <a:endParaRPr lang="ru-RU" sz="1600" dirty="0"/>
          </a:p>
        </p:txBody>
      </p:sp>
      <p:sp>
        <p:nvSpPr>
          <p:cNvPr id="17" name="Стрелка вправо 16"/>
          <p:cNvSpPr/>
          <p:nvPr/>
        </p:nvSpPr>
        <p:spPr>
          <a:xfrm>
            <a:off x="4396916" y="3457463"/>
            <a:ext cx="319100" cy="1875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4448454" y="4280943"/>
            <a:ext cx="267562" cy="1561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4448454" y="5157192"/>
            <a:ext cx="26756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4396916" y="6207157"/>
            <a:ext cx="319100" cy="2461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67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86409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ЭТАПЫ ПРОЕКТИРОВАНИЯ УРОКА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6166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49762" y="1205271"/>
            <a:ext cx="835292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1.ОПРЕДЕЛЕНИЕ НАЧАЛЬНЫХ УСЛОВИЙ (предпосылок) УРОКА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1916832"/>
            <a:ext cx="835292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2.ОПРЕДЕЛЕНИЕ ЦЕЛЕЙ УРОКА (предметных, </a:t>
            </a:r>
            <a:r>
              <a:rPr lang="ru-RU" sz="2000" b="1" dirty="0" err="1" smtClean="0">
                <a:solidFill>
                  <a:schemeClr val="tx1"/>
                </a:solidFill>
              </a:rPr>
              <a:t>метапредметных</a:t>
            </a:r>
            <a:r>
              <a:rPr lang="ru-RU" sz="2000" b="1" dirty="0" smtClean="0">
                <a:solidFill>
                  <a:schemeClr val="tx1"/>
                </a:solidFill>
              </a:rPr>
              <a:t>, личностных) И ТИПА УРОКА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7544" y="2708920"/>
            <a:ext cx="835292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tx1"/>
                </a:solidFill>
              </a:rPr>
              <a:t>3.ПОДБОР ПРЕДМЕТНОГО </a:t>
            </a:r>
            <a:r>
              <a:rPr lang="ru-RU" b="1" dirty="0">
                <a:solidFill>
                  <a:schemeClr val="tx1"/>
                </a:solidFill>
              </a:rPr>
              <a:t>СОДЕРЖАНИЯ УРОКА, </a:t>
            </a:r>
            <a:r>
              <a:rPr lang="ru-RU" b="1" dirty="0" smtClean="0">
                <a:solidFill>
                  <a:schemeClr val="tx1"/>
                </a:solidFill>
              </a:rPr>
              <a:t>КОТОРОЕ ПОЗВОЛИТ ДОСТИЧЬ ЗАПЛАНИРОВАННЫХ ЦЕЛЕЙ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7544" y="3573016"/>
            <a:ext cx="835292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4.ВЫБОР МЕТОДОВ И ПРИЕМОВ ОРГАНИЗАЦИИ УЧЕБНОЙ ДЕЯТЕЛЬНОСТИ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4365104"/>
            <a:ext cx="828092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5.ВЫБОР ФОРМЫ ОРГАНИЗАЦИИ ДЕЯТЕЛЬНОСТИ ОБУЧАЮЩИХСЯ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7544" y="5157192"/>
            <a:ext cx="828092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6.ВЫБОР МЕТОДОВ И ПРИЕМОВ КОНТРОЛЯ, ОЦЕНКИ И РЕФЛЕСИИ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67544" y="5949280"/>
            <a:ext cx="828092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7.ОПРЕДЕЛЕНИЕ ФОРМЫ И ОБЪЕМА ДОМАШНЕГО ЗАДАНИЯ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78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84096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ХАРАКТЕРИСТИКА ИЗМЕНЕНИЙ В ДЕЯТЕЛЬНОСТИ УЧИТЕЛЯ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6050265"/>
              </p:ext>
            </p:extLst>
          </p:nvPr>
        </p:nvGraphicFramePr>
        <p:xfrm>
          <a:off x="304800" y="1125538"/>
          <a:ext cx="86868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54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Что изменилось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Традиционная деятельность учителя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Деятельность учителя в условиях ФГОС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Подготовка</a:t>
                      </a:r>
                      <a:r>
                        <a:rPr lang="ru-RU" baseline="0" dirty="0" smtClean="0"/>
                        <a:t> к уроку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Жестко структурированный план, технологическая карта или развернутый конспект.</a:t>
                      </a:r>
                    </a:p>
                    <a:p>
                      <a:r>
                        <a:rPr lang="ru-RU" dirty="0" smtClean="0"/>
                        <a:t>При подготовке используется учебник, методика преподавания и методические рекомендации.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Сценарный план, с представлением выбора форм, способов и приемов обучения. Технологическая карта урока.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При подготовке используется учебник, методические рекомендации, интернет – ресурсы, материалы коллег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Основные этапы уроков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Объяснение и закрепление учебного материала. Большое количество</a:t>
                      </a:r>
                      <a:r>
                        <a:rPr lang="ru-RU" baseline="0" dirty="0" smtClean="0"/>
                        <a:t> времени занимает монолог учителя.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Стимулирование самостоятельной деятельности обучающихся по решению проблем урока (более половины времени, а порой и весь урок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20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84096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ХАРАКТЕРИСТИКА ИЗМЕНЕНИЙ В ДЕЯТЕЛЬНОСТИ УЧИТЕЛЯ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866776"/>
              </p:ext>
            </p:extLst>
          </p:nvPr>
        </p:nvGraphicFramePr>
        <p:xfrm>
          <a:off x="304800" y="1125538"/>
          <a:ext cx="868680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8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75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Что изменилось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Традиционная деятельность учителя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Деятельность учителя в условиях ФГОС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Главная цель учителя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Успеть выполнить все, что запланировано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Организовать деятельность обучающихся по формированию проблем урока, выдвижению гипотез, решению и проверке</a:t>
                      </a:r>
                      <a:r>
                        <a:rPr lang="ru-RU" baseline="0" dirty="0" smtClean="0"/>
                        <a:t> полученных результатов, что предполагает: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Поиск и обработку информации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Обобщение способов деятельности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Постановка учебной проблемы и т.д.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Формулирование заданий для обучающихся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Формулировки: решите, спешите, сравните, найдите, выпишите, выполните…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Формулировки: проанализируйте, докажите (объясните, сравните, выразите символом, создайте схему или модель, продолжите, обобщите (сделайте вывод), выберите способ решения, исследуйте,</a:t>
                      </a:r>
                      <a:r>
                        <a:rPr lang="ru-RU" baseline="0" dirty="0" smtClean="0"/>
                        <a:t> оцените, измените, придумайте.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90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84096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ХАРАКТЕРИСТИКА ИЗМЕНЕНИЙ В ДЕЯТЕЛЬНОСТИ УЧИТЕЛЯ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3041550"/>
              </p:ext>
            </p:extLst>
          </p:nvPr>
        </p:nvGraphicFramePr>
        <p:xfrm>
          <a:off x="304800" y="1125538"/>
          <a:ext cx="8686800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35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Что изменилось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Традиционная деятельность учителя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Деятельность учителя в условиях ФГОС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Форма обучения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Преимущественно фронтальная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Преимущественно индивидуальная,</a:t>
                      </a:r>
                      <a:r>
                        <a:rPr lang="ru-RU" baseline="0" dirty="0" smtClean="0"/>
                        <a:t> парная, групповая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Нестандартное ведение урока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Бинарные уроки, с поддержкой </a:t>
                      </a:r>
                      <a:r>
                        <a:rPr lang="ru-RU" dirty="0" err="1" smtClean="0"/>
                        <a:t>тьютера</a:t>
                      </a:r>
                      <a:r>
                        <a:rPr lang="ru-RU" dirty="0" smtClean="0"/>
                        <a:t>, или в присутствии родителей...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Взаимодействие с родителями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Происходит в виде встреч, собеседований, совместных мероприятий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Информированность родителей обучающихся, они имеют возможность</a:t>
                      </a:r>
                      <a:r>
                        <a:rPr lang="ru-RU" baseline="0" dirty="0" smtClean="0"/>
                        <a:t> участвовать в образовательном процессе. Общение при помощи интернет, через личный кабинет, по </a:t>
                      </a:r>
                      <a:r>
                        <a:rPr lang="ru-RU" baseline="0" dirty="0" err="1" smtClean="0"/>
                        <a:t>скайпу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Образовательная среда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Создается учителем. Выставки работ обучающихся.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Создается обучающимися (они</a:t>
                      </a:r>
                      <a:r>
                        <a:rPr lang="ru-RU" baseline="0" dirty="0" smtClean="0"/>
                        <a:t> изготавливают средства обучения, подбирают учебный материал, проводят презентации), зонирование класса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90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84096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ХАРАКТЕРИСТИКА ИЗМЕНЕНИЙ В ДЕЯТЕЛЬНОСТИ УЧИТЕЛЯ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8248471"/>
              </p:ext>
            </p:extLst>
          </p:nvPr>
        </p:nvGraphicFramePr>
        <p:xfrm>
          <a:off x="304800" y="1125538"/>
          <a:ext cx="8686800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54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Что изменилось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Традиционная деятельность учителя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Деятельность учителя в условиях ФГОС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 обучения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Предметные результаты</a:t>
                      </a:r>
                    </a:p>
                    <a:p>
                      <a:r>
                        <a:rPr lang="ru-RU" dirty="0" smtClean="0"/>
                        <a:t>Основная оценка- оценка учителя</a:t>
                      </a:r>
                    </a:p>
                    <a:p>
                      <a:r>
                        <a:rPr lang="ru-RU" dirty="0" smtClean="0"/>
                        <a:t>Оценка учеников по итогам контрольных работ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только предметные, но и личностные, и </a:t>
                      </a:r>
                      <a:r>
                        <a:rPr lang="ru-RU" dirty="0" err="1" smtClean="0"/>
                        <a:t>метапрдметные</a:t>
                      </a:r>
                      <a:r>
                        <a:rPr lang="ru-RU" dirty="0" smtClean="0"/>
                        <a:t> результаты</a:t>
                      </a:r>
                    </a:p>
                    <a:p>
                      <a:r>
                        <a:rPr lang="ru-RU" dirty="0" smtClean="0"/>
                        <a:t>Портфолио</a:t>
                      </a:r>
                      <a:r>
                        <a:rPr lang="ru-RU" baseline="0" dirty="0" smtClean="0"/>
                        <a:t> обучающихся</a:t>
                      </a:r>
                    </a:p>
                    <a:p>
                      <a:r>
                        <a:rPr lang="ru-RU" baseline="0" dirty="0" smtClean="0"/>
                        <a:t>Ориентир на адекватную самооценку обучающегося,</a:t>
                      </a:r>
                    </a:p>
                    <a:p>
                      <a:r>
                        <a:rPr lang="ru-RU" baseline="0" dirty="0" smtClean="0"/>
                        <a:t>Формирующее оценивание</a:t>
                      </a:r>
                    </a:p>
                    <a:p>
                      <a:r>
                        <a:rPr lang="ru-RU" baseline="0" dirty="0" smtClean="0"/>
                        <a:t>Учет динамики результатов обучения  обучающихся относительно самих себя.</a:t>
                      </a:r>
                    </a:p>
                    <a:p>
                      <a:r>
                        <a:rPr lang="ru-RU" baseline="0" dirty="0" smtClean="0"/>
                        <a:t>Оценка промежуточных результатов обучения. ВПР, ОГЭ, ЕГЭ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90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86409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УЧИТЕЛЮ ВАЖНО ОПРЕДЕЛИТЬ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0134798"/>
              </p:ext>
            </p:extLst>
          </p:nvPr>
        </p:nvGraphicFramePr>
        <p:xfrm>
          <a:off x="304800" y="1052513"/>
          <a:ext cx="8686800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СОДЕРЖАНИЕ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ДЕЯТЕЛЬНОСТЬ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Какую часть материала объяснять, а какую ученики изучат самостоятельно?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Какие вопросы учитель задает?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Какие задачи предлагает?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Как контролирует процесс?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Какая система взаимодействия учителя с обучающимися по организации образовательной деятельности позволит решить поставленные задачи?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Какие методы , технологии, средства обучения использовать?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260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2155</TotalTime>
  <Words>1910</Words>
  <Application>Microsoft Office PowerPoint</Application>
  <PresentationFormat>Экран (4:3)</PresentationFormat>
  <Paragraphs>263</Paragraphs>
  <Slides>24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1" baseType="lpstr">
      <vt:lpstr>Arial</vt:lpstr>
      <vt:lpstr>Calibri</vt:lpstr>
      <vt:lpstr>Franklin Gothic Book</vt:lpstr>
      <vt:lpstr>Franklin Gothic Medium</vt:lpstr>
      <vt:lpstr>Wingdings</vt:lpstr>
      <vt:lpstr>Wingdings 2</vt:lpstr>
      <vt:lpstr>Трек</vt:lpstr>
      <vt:lpstr>МКУ БГО «Управление образования БГО»  2024 Г.</vt:lpstr>
      <vt:lpstr> ТРЕБОВАНИЕ К СОВРЕМЕННОМУ УРОКУ</vt:lpstr>
      <vt:lpstr>Изменения в деятельности учителя и обучающих</vt:lpstr>
      <vt:lpstr>ЭТАПЫ ПРОЕКТИРОВАНИЯ УРОКА</vt:lpstr>
      <vt:lpstr>ХАРАКТЕРИСТИКА ИЗМЕНЕНИЙ В ДЕЯТЕЛЬНОСТИ УЧИТЕЛЯ</vt:lpstr>
      <vt:lpstr>ХАРАКТЕРИСТИКА ИЗМЕНЕНИЙ В ДЕЯТЕЛЬНОСТИ УЧИТЕЛЯ</vt:lpstr>
      <vt:lpstr>ХАРАКТЕРИСТИКА ИЗМЕНЕНИЙ В ДЕЯТЕЛЬНОСТИ УЧИТЕЛЯ</vt:lpstr>
      <vt:lpstr>ХАРАКТЕРИСТИКА ИЗМЕНЕНИЙ В ДЕЯТЕЛЬНОСТИ УЧИТЕЛЯ</vt:lpstr>
      <vt:lpstr>УЧИТЕЛЮ ВАЖНО ОПРЕДЕЛИТЬ</vt:lpstr>
      <vt:lpstr>Требования к современному уроку</vt:lpstr>
      <vt:lpstr>Модель проектирования учебного занятия</vt:lpstr>
      <vt:lpstr>Современные технологии и уроки</vt:lpstr>
      <vt:lpstr>Цель урока- должна определять, чему обучающийся должен научиться на уроке</vt:lpstr>
      <vt:lpstr>ЦЕЛЬ УРОКА</vt:lpstr>
      <vt:lpstr>Задачи урока- шаги по направлению к цели: что нужно сделать для достижения результата</vt:lpstr>
      <vt:lpstr>Образовательные задачи</vt:lpstr>
      <vt:lpstr>Развивающие задачи</vt:lpstr>
      <vt:lpstr>ВОСПИТАТЕЛЬНЫЕ ЗАДАЧИ</vt:lpstr>
      <vt:lpstr>Методы обучения- СПОСОБ ПРОФЕССИОНАЛЬНОЙ СОВМЕСТНОЙ ДЕЯТЕЛЬНОСТИ УЧИТЕЛЯ И ОБУЧАЮЩЕГОСЯ С ЦЕЛЬЮ РЕШЕНИЯ ов задач</vt:lpstr>
      <vt:lpstr>Методы системно – деятельностного подхода в обучении</vt:lpstr>
      <vt:lpstr>СРЕДСТВА ОБУЧЕНИЯ</vt:lpstr>
      <vt:lpstr>ФОРМЫ ОБУЧЕНИЯ</vt:lpstr>
      <vt:lpstr>Оформление конструкта урока</vt:lpstr>
      <vt:lpstr>Критерии оценивания урока</vt:lpstr>
    </vt:vector>
  </TitlesOfParts>
  <Company>DNS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103</cp:revision>
  <cp:lastPrinted>2024-02-12T03:11:30Z</cp:lastPrinted>
  <dcterms:created xsi:type="dcterms:W3CDTF">2022-04-11T12:19:58Z</dcterms:created>
  <dcterms:modified xsi:type="dcterms:W3CDTF">2024-02-13T11:45:17Z</dcterms:modified>
</cp:coreProperties>
</file>