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3" r:id="rId2"/>
    <p:sldId id="279" r:id="rId3"/>
    <p:sldId id="280" r:id="rId4"/>
    <p:sldId id="282" r:id="rId5"/>
    <p:sldId id="281" r:id="rId6"/>
    <p:sldId id="283" r:id="rId7"/>
    <p:sldId id="284" r:id="rId8"/>
    <p:sldId id="285" r:id="rId9"/>
    <p:sldId id="286" r:id="rId10"/>
    <p:sldId id="287" r:id="rId11"/>
    <p:sldId id="256" r:id="rId12"/>
    <p:sldId id="274" r:id="rId13"/>
    <p:sldId id="275" r:id="rId14"/>
    <p:sldId id="276" r:id="rId15"/>
    <p:sldId id="257" r:id="rId16"/>
    <p:sldId id="258" r:id="rId17"/>
    <p:sldId id="259" r:id="rId18"/>
    <p:sldId id="260" r:id="rId19"/>
    <p:sldId id="261" r:id="rId20"/>
    <p:sldId id="263" r:id="rId21"/>
    <p:sldId id="264" r:id="rId22"/>
    <p:sldId id="265" r:id="rId23"/>
    <p:sldId id="266" r:id="rId24"/>
    <p:sldId id="268" r:id="rId25"/>
    <p:sldId id="267" r:id="rId26"/>
    <p:sldId id="269" r:id="rId27"/>
    <p:sldId id="270" r:id="rId28"/>
    <p:sldId id="272" r:id="rId29"/>
    <p:sldId id="277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82" autoAdjust="0"/>
  </p:normalViewPr>
  <p:slideViewPr>
    <p:cSldViewPr>
      <p:cViewPr varScale="1">
        <p:scale>
          <a:sx n="76" d="100"/>
          <a:sy n="76" d="100"/>
        </p:scale>
        <p:origin x="108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68CBF9B0-3A67-432B-B037-DBF09594053D}" type="datetimeFigureOut">
              <a:rPr lang="ru-RU" smtClean="0"/>
              <a:pPr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A15F6E1-9B10-43F5-AA56-29823ADF57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9592" y="1818928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Подпроект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7030A0"/>
                </a:solidFill>
                <a:latin typeface="Monotype Corsiva" pitchFamily="66" charset="0"/>
              </a:rPr>
              <a:t>«Финансовая грамотность в школе»</a:t>
            </a:r>
            <a:endParaRPr lang="ru-RU" sz="31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fin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6"/>
            <a:ext cx="7632848" cy="324036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72000" y="5301208"/>
            <a:ext cx="3915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МАОУ «</a:t>
            </a:r>
            <a:r>
              <a:rPr lang="ru-RU" b="1" dirty="0" err="1" smtClean="0"/>
              <a:t>Баженовская</a:t>
            </a:r>
            <a:r>
              <a:rPr lang="ru-RU" b="1" dirty="0" smtClean="0"/>
              <a:t> СОШ № 96»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550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836712"/>
            <a:ext cx="6400800" cy="304800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Форма реализации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подпроекта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внеурочная деятельность.</a:t>
            </a: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Один из видов работы с учащимися 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МАОУ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Баженовская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 № 96»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над проектом составление бизнес – плана  открытие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фотостудии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ЗАО «Грация»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г.png"/>
          <p:cNvPicPr>
            <a:picLocks noChangeAspect="1" noChangeArrowheads="1"/>
          </p:cNvPicPr>
          <p:nvPr/>
        </p:nvPicPr>
        <p:blipFill>
          <a:blip r:embed="rId2" cstate="print"/>
          <a:srcRect t="12375" b="7189"/>
          <a:stretch>
            <a:fillRect/>
          </a:stretch>
        </p:blipFill>
        <p:spPr bwMode="auto">
          <a:xfrm>
            <a:off x="2627784" y="1988840"/>
            <a:ext cx="3388495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9539536" cy="2088232"/>
          </a:xfrm>
        </p:spPr>
        <p:txBody>
          <a:bodyPr>
            <a:norm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Бизнес- план Открытие фотостудии</a:t>
            </a:r>
            <a:b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ЗАО «Грация»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064902"/>
            <a:ext cx="7848872" cy="2351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Учащиеся МАОУ «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Баженовская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СОШ №96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 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пгт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Белоярский, Свердловской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области.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Руководитель: учитель обществознания Томилова Е.П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6" name="Picture 2" descr="C:\Users\User\Desktop\DSC_08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3816424" cy="193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3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836712"/>
            <a:ext cx="7560840" cy="3048001"/>
          </a:xfrm>
        </p:spPr>
        <p:txBody>
          <a:bodyPr>
            <a:normAutofit fontScale="25000" lnSpcReduction="20000"/>
          </a:bodyPr>
          <a:lstStyle/>
          <a:p>
            <a:pPr indent="0">
              <a:buNone/>
            </a:pPr>
            <a:r>
              <a:rPr lang="ru-RU" sz="10000" b="1" dirty="0">
                <a:latin typeface="Times New Roman" pitchFamily="18" charset="0"/>
                <a:cs typeface="Times New Roman" pitchFamily="18" charset="0"/>
              </a:rPr>
              <a:t>Цель проекта </a:t>
            </a:r>
            <a:r>
              <a:rPr lang="ru-RU" sz="10000" dirty="0">
                <a:latin typeface="Times New Roman" pitchFamily="18" charset="0"/>
                <a:cs typeface="Times New Roman" pitchFamily="18" charset="0"/>
              </a:rPr>
              <a:t>– устранение слабого места в процессе производства. Создание условий, которые позволяют </a:t>
            </a:r>
            <a:r>
              <a:rPr lang="ru-RU" sz="10000" dirty="0" smtClean="0">
                <a:latin typeface="Times New Roman" pitchFamily="18" charset="0"/>
                <a:cs typeface="Times New Roman" pitchFamily="18" charset="0"/>
              </a:rPr>
              <a:t>выполнять </a:t>
            </a:r>
            <a:r>
              <a:rPr lang="ru-RU" sz="10000" dirty="0">
                <a:latin typeface="Times New Roman" pitchFamily="18" charset="0"/>
                <a:cs typeface="Times New Roman" pitchFamily="18" charset="0"/>
              </a:rPr>
              <a:t>необходимое количество </a:t>
            </a:r>
            <a:r>
              <a:rPr lang="ru-RU" sz="10000" dirty="0" smtClean="0">
                <a:latin typeface="Times New Roman" pitchFamily="18" charset="0"/>
                <a:cs typeface="Times New Roman" pitchFamily="18" charset="0"/>
              </a:rPr>
              <a:t>услуг, </a:t>
            </a:r>
            <a:r>
              <a:rPr lang="ru-RU" sz="10000" dirty="0">
                <a:latin typeface="Times New Roman" pitchFamily="18" charset="0"/>
                <a:cs typeface="Times New Roman" pitchFamily="18" charset="0"/>
              </a:rPr>
              <a:t>удовлетворять спрос потребителей, занять определенную нишу на рынке. </a:t>
            </a:r>
            <a:endParaRPr lang="ru-RU" sz="10000" dirty="0" smtClean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sz="10000" b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0000" b="1" dirty="0" smtClean="0">
                <a:latin typeface="Times New Roman" pitchFamily="18" charset="0"/>
                <a:cs typeface="Times New Roman" pitchFamily="18" charset="0"/>
              </a:rPr>
              <a:t>ктуальность</a:t>
            </a:r>
            <a:r>
              <a:rPr lang="ru-RU" sz="10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0" dirty="0">
                <a:latin typeface="Times New Roman" pitchFamily="18" charset="0"/>
                <a:cs typeface="Times New Roman" pitchFamily="18" charset="0"/>
              </a:rPr>
              <a:t>Товар или услуга, которые получаются в результате реализации проекта, должны быть интересны потенциальным клиентам. </a:t>
            </a:r>
          </a:p>
          <a:p>
            <a:pPr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89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80728"/>
            <a:ext cx="7488832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основные задачи: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определить конкретные направления деятельности фирмы, целевые рынки и место фирмы на этих рынках;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сформулировать долговременные и краткосрочные цели фирмы, стратегию и тактику их достижения. Определить лиц, ответственных за реализацию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стратегии;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выбрать состав и определить показатели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услуг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которые будут предложены фирмой потребителям. Оценить производственные и торговые издержки по их созданию и реализации;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выявить соответствие имеющихся кадров фирмы, условий мотивации их труда предъявляемым требованиям для достижения поставленных целей;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определить состав маркетинговых мероприятий фирмы по изучению рынка, рекламе, стимулированию продаж, ценообразованию, каналам сбыта и др.;</a:t>
            </a:r>
          </a:p>
          <a:p>
            <a:pPr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) оценить финансовое положение фирмы и соответствие имеющихся финансовых и материальных ресурсов возможностям достижения поставленных целей;</a:t>
            </a:r>
          </a:p>
        </p:txBody>
      </p:sp>
    </p:spTree>
    <p:extLst>
      <p:ext uri="{BB962C8B-B14F-4D97-AF65-F5344CB8AC3E}">
        <p14:creationId xmlns:p14="http://schemas.microsoft.com/office/powerpoint/2010/main" val="55032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80728"/>
            <a:ext cx="7488832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 smtClean="0"/>
              <a:t> 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Планируемый результат:</a:t>
            </a:r>
          </a:p>
          <a:p>
            <a:pPr marL="514350" indent="-51435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Сбор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информации и документальное оформление проекта собственной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фирмы;</a:t>
            </a:r>
          </a:p>
          <a:p>
            <a:pPr marL="514350" indent="-514350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компьютерной презентации своей фирмы;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Усвоение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темы проекта, экономических терминов, элементарное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понимание  деятельности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сфере бизнеса;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Овладение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умениями и навыками проектной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18155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08720"/>
            <a:ext cx="6400800" cy="6858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Наши работы.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3841">
            <a:off x="1190240" y="2177763"/>
            <a:ext cx="3812960" cy="28597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0053">
            <a:off x="4549891" y="1486102"/>
            <a:ext cx="3656443" cy="2742332"/>
          </a:xfrm>
          <a:prstGeom prst="rect">
            <a:avLst/>
          </a:prstGeom>
        </p:spPr>
      </p:pic>
      <p:pic>
        <p:nvPicPr>
          <p:cNvPr id="1027" name="Picture 3" descr="C:\Users\User\Desktop\ВЛАДОЧКА\вввввввввв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371768">
            <a:off x="4367505" y="3495815"/>
            <a:ext cx="2849414" cy="213706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 rot="19888501">
            <a:off x="542169" y="1669467"/>
            <a:ext cx="252389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фотостудия</a:t>
            </a: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ЗАО «Грация»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3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5904656" cy="6858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16" y="0"/>
            <a:ext cx="5641704" cy="674136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Бизнес-план.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1.Обоснование предпринимательских идей </a:t>
            </a:r>
          </a:p>
          <a:p>
            <a:pPr marL="285750" indent="-2857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Фотоуслуги сейчас пользуются большим спросом, получение прибыли.</a:t>
            </a:r>
          </a:p>
          <a:p>
            <a:pPr marL="285750" indent="-28575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Наличие необходимых факторов производства : начальный капитал в размере 1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300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000млн.р. помещение, аппаратура, наличие специалистов, заинтересованных в работе.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Организационно-правовая форма – ЗАО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 учредителей-физические лица: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Попов С., Чёрная В. Лёзова К. Рушенцева 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алинина Ю.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амарина Т. Яцюк Е. Фефилова Н.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Выбор наименования – ЗАО «Грация»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Оформление учредительных документов: Устав, Учредительный договор.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5.Государственная регистрация. Получение свидетельства о регистраций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Получение лицензий.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0"/>
            <a:ext cx="3491880" cy="21328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94" y="4624169"/>
            <a:ext cx="3931929" cy="2211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94" y="2121568"/>
            <a:ext cx="3995936" cy="247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6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44824"/>
            <a:ext cx="6400800" cy="6858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Бизнес-план салона фото услуг «Грация»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1. Резюме</a:t>
            </a: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2. Анализ положения дел в отрасли</a:t>
            </a: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3. Производственный план</a:t>
            </a: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4. План маркетинга</a:t>
            </a: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5. Организационный план</a:t>
            </a:r>
          </a:p>
          <a:p>
            <a:pPr indent="0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6. Финансовый план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21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9036496" cy="6858000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Резюме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Настоящий проект представляет собой создание нового предприятия.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Средне-годовая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численность персонала – 16 человек. Необходимая производственная площадь – 30 кв. метров, помещение под офис и торговый зал – 70 кв. метров. Помещение планируется взять в аренду.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рынок фото услуг развивается достаточно высокими темпа-ми, и хотя повышенный интерес к услугам фото фирм начинает угасать, данный вид товаров всегда будет пользоваться популярностью, так как фотографии стали неотъемлемой частью жизни любой семьи. Кроме того, в поселке много памятников истории и культуры, а значит с развитием города будет расти спрос на фотографии, открытки как со стороны населения, так и со стороны гостей города.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Прогнозируемая доля рынка проектируемой фирмы в первый год составит около 10 процентов рынка, что приблизительно равно 300 тысяч фотоснимков в год.</a:t>
            </a:r>
          </a:p>
          <a:p>
            <a:pPr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1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В данный момент на рынке поселка работают около 7-ми фирм,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предоставляющих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фото услуги, причем наиболее крупными и потенциально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серьезными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конкурентами являются лишь две – три фирмы. Следует отметить, что оборудование практически всех фирм немного устарело, является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малопроизводительным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и, зачастую не позволяет получать снимки высокого качества. Кроме того, в поселке не существует крупного специализированного центра по предоставлению комплексных недорогих фото услуг.</a:t>
            </a:r>
          </a:p>
          <a:p>
            <a:pPr indent="0"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Основными конкурентными преимуществами данного проекта являются:</a:t>
            </a:r>
          </a:p>
          <a:p>
            <a:pPr indent="0"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1.использование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нового высокопроизводительного оборудования;</a:t>
            </a:r>
          </a:p>
          <a:p>
            <a:pPr indent="0"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2.оборудования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большого торгового павильона, который будет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предоставлять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широкий ассортимент услуг, станет центром цифровой печати;</a:t>
            </a:r>
          </a:p>
          <a:p>
            <a:pPr indent="0"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3.основной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стратегией конкурентоспособности проектируемой фирмы будет комплексная стратегия по снижению цен, повышению качества и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обслуживания с целью проникновения на рынок и расширения объема продаж;</a:t>
            </a:r>
          </a:p>
          <a:p>
            <a:pPr indent="0">
              <a:buNone/>
            </a:pP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4.снижение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издержек за счет высокой производительности оборудования, повышения качества обслуживания, снижение цен, более полное удовлетворение потребителей за счет расширения спектра услуг и введения гибкой системы скидок.</a:t>
            </a:r>
          </a:p>
          <a:p>
            <a:pPr indent="0">
              <a:buNone/>
            </a:pP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Потребность в капитале составляет 1100 тысяч рублей, из них на закупку оборудования 1408 000  руб., а на оборотные активы 292 000  руб. В качестве источников финансирования выступают собственные и заемные средства.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Собственные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средства – 1300 000 руб. Для покупки оборудования, а также для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покрытия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первоначальных затрат будет взят кредит в Сберегательном банке, в размере 300 тыс. руб., под ставку 23% годовых. 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Срок окупаемости проекта, рассчитанный путем определения чистой теку-щей стоимости нарастающим итогом составляет 1,5 год. Планируемый общий объём продаж должен составить 3 942 500 руб. за 1-ый год и общая сумма затрат за год составит 2 692 596.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Ориентируемая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чистая прибыль за 1,5 года составит  485 177руб. </a:t>
            </a:r>
          </a:p>
          <a:p>
            <a:pPr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8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052736"/>
            <a:ext cx="7056784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Финансовое просвещение и воспитание детей школьного возраста – сравнительно новое направление в школьной педагогике. Ведь финансовая грамотность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глобальной социальной проблемой, неотделимой от ребенка с ранних лет его жизни.</a:t>
            </a:r>
          </a:p>
        </p:txBody>
      </p:sp>
    </p:spTree>
    <p:extLst>
      <p:ext uri="{BB962C8B-B14F-4D97-AF65-F5344CB8AC3E}">
        <p14:creationId xmlns:p14="http://schemas.microsoft.com/office/powerpoint/2010/main" val="66109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2. Анализ положения дел в отрасли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рынок фото услуг развивается достаточно высокими темпами, и хотя повышенный интерес к услугам фото фирм начинает угасать, данный вид товаров всегда будет пользоваться популярностью, так как фото-графии стали неотъемлемой частью жизни любой семьи. Кроме того, в поселке много памятников истории, а значит, с развитием поселка будет расти спрос на фотографии, как со стороны населения, так и со стороны гостей поселка.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Потенциальными потребителями фирмы являются как постоянно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проживающее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население поселка, так и туристы, и гости поселка. Из всего населения  пользоваться услугами фирмы будут, вероятнее всего, молодежь и молодые семьи, а также прочее трудоспособное население в возрасте до 50-ти лет. В летний период (с конца мая до начала сентября) численность населения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увеличивается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 счет приезжих. Таким образом, целевым сегментом для фирмы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семьи и одинокие, кроме пенсионеров. Исходя из этого, можно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приблизительно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емкость рынка услуг проявки и печати фотографий.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Наконец 2008 года население  составило приблизительно 210 тыс. чело-век – это около 55 тысяч семей и около 15 тысяч одиноких, 25,6%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пенсионеры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Если один человек (кроме пенсионеров) снимает и печатает около 4 фотографий в год (на паспорт, загранпаспорт, права, при поступлении в учебное заведение, прохождение медкомиссии и т.д.), то потенциальная емкость рынка составит 252 тыс. снимков в год – спрос на проявку, а также около 220 цифровых фотоаппаратов в год (считая, что каждая 250-я будет покупать один раз в год новый фотоаппарат) Предполагая, что в связи с низким уровнем доходов населения лишь около 30% потенциальных потребителей смогут позволить себе пользоваться фото услугами, потенциальный объем продаж фотоснимков составит 252 тысяч в год. Учитывая, что в последние годы наблюдаются отрицательные тенденции прироста населения и изменения в возрастной и социальной структуре населения для прогнозирования объемов спроса необходимо ежегодно отслеживать демографический и социальный процессы в поселке.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настоящее время на рынке фото услуг в поселке работают 7 фирм,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предоставляют услуги по проявке и печати фотопленок, услуги фотосалонов (2-3 фирмы), услуги цифрового реставрирования, редактирования и печати фотографий. Для оценки сравнительных преимуществ фирм-конкурентов можно использовать метод сегментации рынка по основным конкурентам.</a:t>
            </a:r>
          </a:p>
        </p:txBody>
      </p:sp>
    </p:spTree>
    <p:extLst>
      <p:ext uri="{BB962C8B-B14F-4D97-AF65-F5344CB8AC3E}">
        <p14:creationId xmlns:p14="http://schemas.microsoft.com/office/powerpoint/2010/main" val="34064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55000" lnSpcReduction="20000"/>
          </a:bodyPr>
          <a:lstStyle/>
          <a:p>
            <a:pPr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3. Производственный план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способу организации производства салон фото услуг относится к мелкосерийному производству, так как, организация производства зависит от планируемого объема продаж.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Фирма планирует предоставлять следующие услуги :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1.печать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фотоснимков размером от 2х3 см до 30х45см, как с цифровых, так и с обычных фотокамер;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2.печать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фотоснимков с видеокассет и цифровых видеокамер;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3.реставрация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редактирование фотоснимков, разработка открыток, приглашений, виньеток, визиток и т.д.;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4.изготовление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визиток,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бейджей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виньеток, открыток, календарей и т.д.;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5.съемка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фото студии;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6.продажа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сопутствующих товаров (фотоаппаратов, фотоальбомов и т.д.);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7.предоставление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услуг фотографа на всевозможные мероприятия.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Планируется также предоставление сервисных услуг: гарантийное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обслуживание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фотоаппаратов, продажа в рассрочку и заказ дорогостоящих товаров по каталогу. В настоящее время на рынке работают фирмы, предоставляющие аналогичные услуги, однако основными недостатками конкурентных товаров и услуг являются стабильно высокие цены на фото услуги и сопутствующие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товары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 также низкое качество продукции.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Основными преимуществами проектируемой фирмы являются: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возможность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снижения себестоимости и цен, повышение качества за счет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малого оборудования, расширения ассортимента услуг. Проектируется оборудование большого торгового павильона, который будет предоставлять широкий ассортимент услуг и станет центром цифровой печати.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Проектируется использование следующего производственного оборудования: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1.машина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проявки пленок и печати фотографий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Frontier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525»;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2.кассовый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аппарат;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3.три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компьютера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Pentium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IV;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4.фотокамера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оборудование для фотосалона;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5.принтер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6.кондиционер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7.слайд-сканер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8.мебель.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84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77500" lnSpcReduction="20000"/>
          </a:bodyPr>
          <a:lstStyle/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Необходима производственная площадь – 30 кв. метров, помещение под офис и торговый зал – 70 кв. метров. Помещение планируется взять в аренду. Стоимость аренды 500 руб./м2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Специфика деятельности в сфере предоставления фото услуг требует особого внимания к месторасположению проектируемой фирмы. Для фото центра необходимо, чтобы его месторасположение было как можно более удобным для жителей города – его потенциальных клиентов. В то же время, необходимо учитывать также и месторасположение конкурентов, а также стоимость и наличие необходимых площадей в данном районе. С целью выявления наиболее удачного места расположения были оценены преимущества и недостатки места расположения будущей фирмы на нескольких центральных улицах города.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Было выявлено, что наиболее выгодным месторасположением будет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центр поселка, и наиболее его оживленные улицы – Машинистов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Ломоносова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Недостатком такого размещения является непосредственная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близость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 конкурентов. Предполагается взять помещение размером 100 кв. мет-ров в аренду (предварительно –ул. Машинистов д.5а). Договор аренды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предусматривает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выполнение капитального ремонта помещения и наружного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ремонта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здания и ежемесячную арендную плату в размере 50 тысяч рублей. Договор заключается сроком на 3 года.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Производственный процесс печати фотоснимков состоит из следующих операций: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1.прием заказа (2 мин.);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2.проявка фотопленки (13 мин.)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3.печать фотоснимков (в зависимости от количества из расчета 0,02 мин на фотоснимок);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4.контроль качества, оформление и выдача заказа (5 мин.).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Съемка в фотосалоне занимает от 7 до 20 минут в зависимости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сложности съемки. Услуги цифровой печати в зависимости от сложности могут занимать от 10 минут до нескольких часов.</a:t>
            </a:r>
          </a:p>
          <a:p>
            <a:pPr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55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/>
          <a:lstStyle/>
          <a:p>
            <a:pPr indent="0">
              <a:buNone/>
            </a:pPr>
            <a:r>
              <a:rPr lang="ru-RU" dirty="0" smtClean="0"/>
              <a:t>                                                           </a:t>
            </a:r>
            <a:r>
              <a:rPr lang="ru-RU" b="1" dirty="0" err="1" smtClean="0"/>
              <a:t>Амартизационные</a:t>
            </a:r>
            <a:r>
              <a:rPr lang="ru-RU" b="1" dirty="0" smtClean="0"/>
              <a:t> </a:t>
            </a:r>
            <a:r>
              <a:rPr lang="ru-RU" b="1" dirty="0"/>
              <a:t>отчисления</a:t>
            </a:r>
          </a:p>
          <a:p>
            <a:pPr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3"/>
            <a:ext cx="8825018" cy="609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391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Программа производства и реализации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продукции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 целью упрощения расчетов затрат на расходные материалы вся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продукция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фирмы была условно разделена на 4 группы: фотоснимки, цифровые фото-аппараты, сопутствующие товары и прочие услуги. К группе “фотоснимки”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относятся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виды фотографий всех форматов, которые условно сведены  к одному 10х15 см по цене 4,5 рублей за снимок. Основной калькуляционной единицей в группе «цифровые фотоаппараты» является фотоаппарат «Самсунг». К группе «сопутствующие товары» относятся продажа фотоальбомов, рамок и т.д.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услугам относятся все виды услуг цифровой печати, а также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услуг профессионального фотографа. Себестоимость каждого конкретного вида продукции рассчитывается путем корректировки себестоимости группы на конкретные потребительские и технические характеристики каждой единицы. Расход материалов рассчитывался исходя из норм расхода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технической документации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Расчеты производились исходя из средних цен на материалы и товары у предполагаемых поставщиков на момент разработки бизнес-плана.</a:t>
            </a:r>
          </a:p>
          <a:p>
            <a:pPr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79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>
            <a:normAutofit fontScale="85000" lnSpcReduction="20000"/>
          </a:bodyPr>
          <a:lstStyle/>
          <a:p>
            <a:pPr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План маркетинга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Главной целью проектируемого предприятия является проникновение на рынок и последующее расширение рыночной доли. Главной стратегией предприятия должна стать комплексная стратегия по предоставлению услуг более высокого качества и более низким ценам, а также расширения ассортимента услуг. Исходя из этого, стратегией маркетинга избирается стратегия расширения спроса за счет стимулирования объема продаж, ценовой политики и неценовых факторов конкурентной борьбы, создания положительного имиджа фирмы. Главными конкурентными преимуществами данного проекта являются: использование нового высокопроизводительного оборудования, которое позволит повысить качество и снизить стоимость предоставляемых услуг; оборудование большого торгового павильона, который будет предоставлять широкий ассортимент услуг и станет центром цифровой печати; введение системы  накопительных скидок и индивидуального подхода к потребностям каждого клиента.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Исходя из целей и стратегии маркетинга, а также с учетом сезонного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характера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спроса и его высокой эластичности в зимний период времени и более низ-кой эластичности в летний период времени, установление цен будет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методом «издержки + прибыль», с учетом величины ожидаемого спроса и поведения конкурентов. С целью расширения рынка сбыта и стимулирования спроса на товары и услуги планируется установление минимальных надбавок в цене на фотоаппараты (в пределах 10% от полной себестоимости), а также продажу дорогостоящих фотоаппаратов постоянным клиентам в рассрочку. Цены на фото аксессуары будут рассчитываться исходя из уровня спроса, издержек и целевой прибыли. Главным элементом ценовой политики фирмы должно стать введение компьютерного учета всех клиентов фирмы с целью предоставления накопительных скидок с цены. Это позволит привлечь и сохранять постоянных клиентов и стабилизировать объем спроса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33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Послепродажное обслуживание клиентов будет включать гарантийное обслуживание приобретаемых фототоваров. 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Для достижения поставленных целей планируется развернуть широкомасштабную рекламную кампанию с целью ознакомления потребителей с продукцией и ценами на нее.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Исходя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того, что на рынке присутствует значительное число конкурентов, и агрессивная политика цен может привести к негативным последствиям, основной идеей стратегии ценообразования фирмы в области установления цен на фотоснимки и услуги цифровой печати является постепенное снижение цен на основании накопительных скидок постоянным клиентам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незначительное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общее снижение цен. Такая стратегия будет способствовать привлечению клиентов, как за счет скидок, так и за счет высокого качества обслуживания покупателей.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Цена на услуги для постоянных клиентов будет оставаться постоянной, но в зависимости от количества напечатанных фотоснимков будут вводиться скидки. Кроме того, будет производиться снижение общих цен для всех потребителей. Планируется также введение льгот для фотосъемки в салоне на документы для пенсионеров, школьников и студентов.</a:t>
            </a:r>
          </a:p>
        </p:txBody>
      </p:sp>
    </p:spTree>
    <p:extLst>
      <p:ext uri="{BB962C8B-B14F-4D97-AF65-F5344CB8AC3E}">
        <p14:creationId xmlns:p14="http://schemas.microsoft.com/office/powerpoint/2010/main" val="264193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 fontScale="70000" lnSpcReduction="20000"/>
          </a:bodyPr>
          <a:lstStyle/>
          <a:p>
            <a:pPr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5. Организационный план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Наиболее приемлемой организационной формой предприятия 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данного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проекта является частное предпринимательство. 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Структурные подразделения фирмы: главный офис и торговый павильон.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Всего в работе фирмы планируется задействовать 15 человек: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1)Директор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управляющий;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2)Главный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бухгалтер; 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3)Кассир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2 чел.;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4)Операторов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цифровой печати– 2 чел.;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5)Фотограф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– 2 чел.;</a:t>
            </a:r>
          </a:p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6)Уборщица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функциям директора относятся: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контроль над соблюдением техники безопасности и требований к охране труда на предприятии;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контроль над состоянием оборудования, обеспечение своевременного ремонта и профилактических работ;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контроль качества материалов, мониторинг запасов материалов, свое-временная доставка запасов со склада.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функциям главного бухгалтера относятся: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ведение бухгалтерского и налогового учета в соответствии 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нормативными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актами;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предоставление налоговой, финансовой и статистической отчетности в сроки и органы, установленные действующим законодательством;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предоставление ежегодного отчета в органы управления обществом.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Заработная плата сотрудников аппарата управления будет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фиксированной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41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036496" cy="674136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Так как проектируемое предприятие относится к сфере обслуживания, то проектируется режим работы с 9-00 до 20-00 в зимнее время и с 9-00 до 21-00 в летнее время, таким образом,  в соответствии с трудовым кодексом режим работы работников устанавливается день через день, с перерывом на обед. Один раз в полгода два выходных дня предусматриваются для профилактики оборудования. Режим работы фотографа – с 10-00 до 20-00 четыре дня в неделю, режим работы административно-управленческого аппарата с 9-00 до 18-00 с перерывом на обед , 5 рабочих дней в неделю.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Характер работы обуславливает следующие квалификационные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работникам: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Кассира – образование средне - специальное или высшее с опытом работы в сфере обслуживания, умение работать с кассовыми аппаратами.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Оператора - образование высшее техническое или средне - специальное, умение работать на персональном  компьютере, желательно с опытом работы в фото фирмах.</a:t>
            </a:r>
          </a:p>
          <a:p>
            <a:pPr indent="0">
              <a:buNone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Найм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сотрудников будет производиться на конкурсной основе с учетом личных качеств и опыта работы. Планируется ежемесячно оценивать качества работы персонала и поощрять лучших работников. </a:t>
            </a:r>
          </a:p>
        </p:txBody>
      </p:sp>
    </p:spTree>
    <p:extLst>
      <p:ext uri="{BB962C8B-B14F-4D97-AF65-F5344CB8AC3E}">
        <p14:creationId xmlns:p14="http://schemas.microsoft.com/office/powerpoint/2010/main" val="58276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908720"/>
            <a:ext cx="7848872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Литература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Боголюбов Л.Н. Школьный словарь по обществознанию- М., Просвещение, 2009г.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–88с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Липсиц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И.В. Экономика. Учебник 10-11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.-М, Вита-пресс, 2010. – 311с.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3. Моисеев А.В. Экономический словарь-справочник-М, Просвещение, 2005.- 375с.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4. Савицкая Е. В., Серегина С. Ф. Уроки экономики в школе. - М.: Вита- пресс, 2011.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–205 с.</a:t>
            </a:r>
          </a:p>
          <a:p>
            <a:pPr indent="0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Савицкая Е.В. Уроки экономики в школе. В двух частях-М, Вита-пресс, 2005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6. Симоненко В.Д. Основы предпринимательства: Учебное пособие. – М.: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Вита-Пресс, 2005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– 176с.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Фрейнкман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Е.Ю. Экономика и бизнес. Начальный курс: Учебное пособие. – М.:</a:t>
            </a:r>
          </a:p>
          <a:p>
            <a:pPr indent="0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Начало-Пресс, 1995. – 160с.</a:t>
            </a:r>
          </a:p>
        </p:txBody>
      </p:sp>
    </p:spTree>
    <p:extLst>
      <p:ext uri="{BB962C8B-B14F-4D97-AF65-F5344CB8AC3E}">
        <p14:creationId xmlns:p14="http://schemas.microsoft.com/office/powerpoint/2010/main" val="249090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99592" y="1052736"/>
            <a:ext cx="7560840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проекта определяется острой потребностью разрешения противоречия: между необходимостью введения в школьную практику курса «Финансовая грамотность» и недостаточной проработанностью в педагогической науке проблемы отбора содержания, способов организации обучения школьников и их родителей, подготовки педагогических кадров.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54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104" y="836712"/>
            <a:ext cx="8064896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Архив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учебных программ и презентаций. –Режим доступа: http://www.rusedu.ru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Единая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коллекция Цифровых Образовательных Ресурсов.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Режим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доступа: http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:// schoolcollection.edu.ru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Интернет-портал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Рrо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школу.ru». –Режим доступа: http://www.proshkolu.ru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 http://economicus.ru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 ido.rudn.ru</a:t>
            </a:r>
          </a:p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ecsocman.edu.ru-федеральный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образовательный портал "Экономика</a:t>
            </a:r>
            <a:r>
              <a:rPr lang="ru-RU" dirty="0" smtClean="0"/>
              <a:t>,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062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476672"/>
            <a:ext cx="7776864" cy="436165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       </a:t>
            </a:r>
          </a:p>
          <a:p>
            <a:pPr>
              <a:buNone/>
            </a:pPr>
            <a:r>
              <a:rPr lang="ru-RU" sz="2400" b="1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формирование у школьников основ финансовой грамотности, разумного финансового поведения и ответственного отношения к личным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финансам, повышение финансовой грамотности учащихся, обоснованных решений, ответственного отношения к личным финансам, профессиональная ориентация.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80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99592" y="1052736"/>
            <a:ext cx="7488832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2000" dirty="0" smtClean="0"/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 Познакомить учащихся с экономическими понятиями.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Воспитывать у учащихся активное финансовое поведение.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Развивать образное экономическое мышление;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Развивать логическое мышление, умения сравнивать, анализировать, обобщать, устанавливать аналогии и причинно-следственные связи, строить рассуждения.</a:t>
            </a:r>
          </a:p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5. Способствовать повышению профессиональной квалификации учителей в области финансовой грамотности. </a:t>
            </a:r>
          </a:p>
        </p:txBody>
      </p:sp>
    </p:spTree>
    <p:extLst>
      <p:ext uri="{BB962C8B-B14F-4D97-AF65-F5344CB8AC3E}">
        <p14:creationId xmlns:p14="http://schemas.microsoft.com/office/powerpoint/2010/main" val="25401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836712"/>
            <a:ext cx="7560840" cy="3048001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dirty="0" smtClean="0"/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Содержание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проекта: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программ внеурочной деятельности по финансовой грамотности.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занятий внеурочной деятельности.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Проведение Дней ФГ: конкурсы, викторины, деловые игры, открытые занятия.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Экскурсии в финансовые учреждения с целью знакомства с банковскими продуктами и профориентации школьников.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Подготовка проектов, исследовательских работ.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педагогов в курсах повышения квалификации.</a:t>
            </a:r>
          </a:p>
          <a:p>
            <a:pPr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внутрикорпоративного обучения и самообразования.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1257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764705"/>
            <a:ext cx="7416824" cy="28083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Планируемые результаты.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Учащиеся должны научиться основам взаимодействия с банками, пенсионными фондами, налоговыми органами, страховыми компаниями в процессе формирования накоплений, получения кредитов, уплаты налогов, страхования личных и имущественных рисков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1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677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Личностные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Метапредметные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Предметные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112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• понимание принципов функционирования финансовой системы современного государства;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• понимание личной ответственности за решения, принимаемые в процессе взаимодействия с финансовыми институтами;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• понимание прав и обязанностей в сфере финансов.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понимание принципов функционирования финансовой системы современного государства; понимание личной ответственности за решения, принимаемые в процессе взаимодействия с финансовыми институтами;  понимание прав и обязанностей в сфере финансов. владение умением решать практические финансовые задачи: владение информацией финансового характера, своевременный анализ и адаптация к собственным потребностям, определение стратегических целей в области управления личными финансами; постановка стратегических задач для достижения личных финансовых целей; планирование использования различных инструментов в процессе реализации стратегических целей и тактических задач в области управления личными финансами; подбор альтернативных путей достижения поставленных целей и решения задач;  владение коммуникативными компетенциями:  нахождение источников информации для достижения поставленных целей и решения задач, коммуникативное взаимодействие с окружающими для подбора информации и обмена ею;  анализ и интерпретация финансовой информации из различных источников.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• владение основными понятиями и инструментами взаимодействия с участниками финансовых отношений; 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• владение основными принципами принятия оптимальных финансовых решений в процессе своей жизнедеятельности.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764704"/>
            <a:ext cx="7956376" cy="304800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Содержание курса: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Банки и кредиты.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• Фондовый рынок.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• Собственный бизнес.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• Финансовые риски.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• Страхование.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• Пенсионное обеспечение.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ф.jpg"/>
          <p:cNvPicPr>
            <a:picLocks noChangeAspect="1" noChangeArrowheads="1"/>
          </p:cNvPicPr>
          <p:nvPr/>
        </p:nvPicPr>
        <p:blipFill>
          <a:blip r:embed="rId2" cstate="print"/>
          <a:srcRect l="19833" r="17833"/>
          <a:stretch>
            <a:fillRect/>
          </a:stretch>
        </p:blipFill>
        <p:spPr bwMode="auto">
          <a:xfrm>
            <a:off x="755575" y="3501008"/>
            <a:ext cx="2438723" cy="226047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9" name="Picture 5" descr="C:\Users\User\Desktop\фг.jpg"/>
          <p:cNvPicPr>
            <a:picLocks noChangeAspect="1" noChangeArrowheads="1"/>
          </p:cNvPicPr>
          <p:nvPr/>
        </p:nvPicPr>
        <p:blipFill>
          <a:blip r:embed="rId3" cstate="print"/>
          <a:srcRect r="7024" b="13598"/>
          <a:stretch>
            <a:fillRect/>
          </a:stretch>
        </p:blipFill>
        <p:spPr bwMode="auto">
          <a:xfrm>
            <a:off x="5004048" y="1124744"/>
            <a:ext cx="3168352" cy="165618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244</TotalTime>
  <Words>3394</Words>
  <Application>Microsoft Office PowerPoint</Application>
  <PresentationFormat>Экран (4:3)</PresentationFormat>
  <Paragraphs>183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8" baseType="lpstr">
      <vt:lpstr>Arial</vt:lpstr>
      <vt:lpstr>Comic Sans MS</vt:lpstr>
      <vt:lpstr>Constantia</vt:lpstr>
      <vt:lpstr>Garamond</vt:lpstr>
      <vt:lpstr>Monotype Corsiva</vt:lpstr>
      <vt:lpstr>Times New Roman</vt:lpstr>
      <vt:lpstr>Wingdings</vt:lpstr>
      <vt:lpstr>Кутюр</vt:lpstr>
      <vt:lpstr>Подпроект «Финансовая грамотность в школе»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Бизнес- план Открытие фотостудии                          ЗАО «Грация»</vt:lpstr>
      <vt:lpstr>Презентация PowerPoint</vt:lpstr>
      <vt:lpstr>Презентация PowerPoint</vt:lpstr>
      <vt:lpstr>Презентация PowerPoint</vt:lpstr>
      <vt:lpstr>Наши работы.</vt:lpstr>
      <vt:lpstr>Презентация PowerPoint</vt:lpstr>
      <vt:lpstr>Бизнес-план салона фото услуг «Грация»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 план. Открытие фотостудии ЗАО «Грация»</dc:title>
  <dc:creator>User</dc:creator>
  <cp:lastModifiedBy>Admin</cp:lastModifiedBy>
  <cp:revision>47</cp:revision>
  <dcterms:created xsi:type="dcterms:W3CDTF">2016-05-11T06:22:09Z</dcterms:created>
  <dcterms:modified xsi:type="dcterms:W3CDTF">2020-12-23T04:06:35Z</dcterms:modified>
</cp:coreProperties>
</file>