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302" r:id="rId4"/>
    <p:sldId id="258" r:id="rId5"/>
    <p:sldId id="261" r:id="rId6"/>
    <p:sldId id="262" r:id="rId7"/>
    <p:sldId id="263" r:id="rId8"/>
    <p:sldId id="264" r:id="rId9"/>
    <p:sldId id="265" r:id="rId10"/>
    <p:sldId id="266" r:id="rId11"/>
    <p:sldId id="272" r:id="rId12"/>
    <p:sldId id="273" r:id="rId13"/>
    <p:sldId id="274" r:id="rId14"/>
    <p:sldId id="275" r:id="rId15"/>
    <p:sldId id="277" r:id="rId16"/>
    <p:sldId id="305" r:id="rId17"/>
    <p:sldId id="306" r:id="rId18"/>
    <p:sldId id="280" r:id="rId19"/>
    <p:sldId id="307" r:id="rId20"/>
    <p:sldId id="281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00"/>
    <a:srgbClr val="453A7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1416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16.11.2020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16.11.2020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16.11.2020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16.11.2020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16.11.2020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404664"/>
            <a:ext cx="8229600" cy="2520280"/>
          </a:xfrm>
        </p:spPr>
        <p:txBody>
          <a:bodyPr>
            <a:noAutofit/>
          </a:bodyPr>
          <a:lstStyle/>
          <a:p>
            <a:r>
              <a:rPr lang="ru-RU" sz="6600" dirty="0" smtClean="0">
                <a:solidFill>
                  <a:schemeClr val="tx1"/>
                </a:solidFill>
              </a:rPr>
              <a:t>Профилактика суицида</a:t>
            </a:r>
            <a:endParaRPr lang="ru-RU" sz="6600" dirty="0">
              <a:solidFill>
                <a:schemeClr val="tx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987824" y="5877272"/>
            <a:ext cx="5824736" cy="980728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pic>
        <p:nvPicPr>
          <p:cNvPr id="4" name="Рисунок 3" descr="http://altaypost.ru/uploads/posts/2013-02/1359962493_suicide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3140968"/>
            <a:ext cx="3555504" cy="259228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13974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16632"/>
            <a:ext cx="9144000" cy="1080120"/>
          </a:xfrm>
        </p:spPr>
        <p:txBody>
          <a:bodyPr>
            <a:normAutofit fontScale="90000"/>
          </a:bodyPr>
          <a:lstStyle/>
          <a:p>
            <a:r>
              <a:rPr lang="ru-RU" sz="4000" i="1" dirty="0">
                <a:solidFill>
                  <a:srgbClr val="FF3300"/>
                </a:solidFill>
              </a:rPr>
              <a:t>Причины суицидальных реакций у подростков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268760"/>
            <a:ext cx="9144000" cy="5472608"/>
          </a:xfrm>
        </p:spPr>
        <p:txBody>
          <a:bodyPr>
            <a:normAutofit lnSpcReduction="10000"/>
          </a:bodyPr>
          <a:lstStyle/>
          <a:p>
            <a:pPr>
              <a:lnSpc>
                <a:spcPct val="80000"/>
              </a:lnSpc>
            </a:pPr>
            <a:r>
              <a:rPr lang="ru-RU" dirty="0"/>
              <a:t>в 26% случаев </a:t>
            </a:r>
            <a:r>
              <a:rPr lang="ru-RU" dirty="0" smtClean="0"/>
              <a:t>являются </a:t>
            </a:r>
            <a:r>
              <a:rPr lang="ru-RU" dirty="0"/>
              <a:t>болезненные состояния</a:t>
            </a:r>
            <a:endParaRPr lang="en-US" dirty="0"/>
          </a:p>
          <a:p>
            <a:pPr>
              <a:lnSpc>
                <a:spcPct val="80000"/>
              </a:lnSpc>
            </a:pPr>
            <a:r>
              <a:rPr lang="ru-RU" dirty="0"/>
              <a:t>психозы - 10%,</a:t>
            </a:r>
          </a:p>
          <a:p>
            <a:pPr>
              <a:lnSpc>
                <a:spcPct val="80000"/>
              </a:lnSpc>
            </a:pPr>
            <a:r>
              <a:rPr lang="ru-RU" dirty="0"/>
              <a:t> пограничные состояния - 15%,</a:t>
            </a:r>
          </a:p>
          <a:p>
            <a:pPr>
              <a:lnSpc>
                <a:spcPct val="80000"/>
              </a:lnSpc>
            </a:pPr>
            <a:r>
              <a:rPr lang="ru-RU" dirty="0"/>
              <a:t> соматические заболевания - 1%,</a:t>
            </a:r>
          </a:p>
          <a:p>
            <a:pPr>
              <a:lnSpc>
                <a:spcPct val="80000"/>
              </a:lnSpc>
            </a:pPr>
            <a:r>
              <a:rPr lang="ru-RU" dirty="0"/>
              <a:t>12% - трудная семейная ситуация,</a:t>
            </a:r>
          </a:p>
          <a:p>
            <a:pPr>
              <a:lnSpc>
                <a:spcPct val="80000"/>
              </a:lnSpc>
            </a:pPr>
            <a:r>
              <a:rPr lang="ru-RU" dirty="0"/>
              <a:t> в 18% - сложная романтическая ситуация,</a:t>
            </a:r>
          </a:p>
          <a:p>
            <a:pPr>
              <a:lnSpc>
                <a:spcPct val="80000"/>
              </a:lnSpc>
            </a:pPr>
            <a:r>
              <a:rPr lang="ru-RU" dirty="0"/>
              <a:t>в 15% - нездоровые отношения со сверстниками, особенно в неформальных группах, </a:t>
            </a:r>
          </a:p>
          <a:p>
            <a:pPr>
              <a:lnSpc>
                <a:spcPct val="80000"/>
              </a:lnSpc>
            </a:pPr>
            <a:r>
              <a:rPr lang="ru-RU" dirty="0"/>
              <a:t>в 8% - нездоровые отношения со взрослыми, в том числе с учителями,</a:t>
            </a:r>
          </a:p>
          <a:p>
            <a:pPr>
              <a:lnSpc>
                <a:spcPct val="80000"/>
              </a:lnSpc>
            </a:pPr>
            <a:r>
              <a:rPr lang="ru-RU" dirty="0"/>
              <a:t> в 7% - боязнь ответственности и стыд за совершенное правонарушение,</a:t>
            </a:r>
          </a:p>
          <a:p>
            <a:pPr>
              <a:lnSpc>
                <a:spcPct val="80000"/>
              </a:lnSpc>
            </a:pPr>
            <a:r>
              <a:rPr lang="ru-RU" dirty="0"/>
              <a:t> в 5% - пьянство и употребление наркотиков и</a:t>
            </a:r>
          </a:p>
          <a:p>
            <a:pPr>
              <a:lnSpc>
                <a:spcPct val="80000"/>
              </a:lnSpc>
            </a:pPr>
            <a:r>
              <a:rPr lang="ru-RU" dirty="0"/>
              <a:t> в 9% - прочие, в том числе и невыясненные, причины.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67932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16632"/>
            <a:ext cx="9144000" cy="1152128"/>
          </a:xfrm>
        </p:spPr>
        <p:txBody>
          <a:bodyPr>
            <a:noAutofit/>
          </a:bodyPr>
          <a:lstStyle/>
          <a:p>
            <a:r>
              <a:rPr lang="ru-RU" sz="2800" i="1" dirty="0" smtClean="0">
                <a:solidFill>
                  <a:schemeClr val="tx2"/>
                </a:solidFill>
              </a:rPr>
              <a:t/>
            </a:r>
            <a:br>
              <a:rPr lang="ru-RU" sz="2800" i="1" dirty="0" smtClean="0">
                <a:solidFill>
                  <a:schemeClr val="tx2"/>
                </a:solidFill>
              </a:rPr>
            </a:br>
            <a:r>
              <a:rPr lang="ru-RU" sz="2800" i="1" dirty="0" smtClean="0">
                <a:solidFill>
                  <a:srgbClr val="FF3300"/>
                </a:solidFill>
              </a:rPr>
              <a:t>Признаки </a:t>
            </a:r>
            <a:r>
              <a:rPr lang="ru-RU" sz="2800" i="1" dirty="0">
                <a:solidFill>
                  <a:srgbClr val="FF3300"/>
                </a:solidFill>
              </a:rPr>
              <a:t>эмоциональных нарушений, лежащих </a:t>
            </a:r>
            <a:r>
              <a:rPr lang="ru-RU" sz="2800" i="1" dirty="0" smtClean="0">
                <a:solidFill>
                  <a:srgbClr val="FF3300"/>
                </a:solidFill>
              </a:rPr>
              <a:t/>
            </a:r>
            <a:br>
              <a:rPr lang="ru-RU" sz="2800" i="1" dirty="0" smtClean="0">
                <a:solidFill>
                  <a:srgbClr val="FF3300"/>
                </a:solidFill>
              </a:rPr>
            </a:br>
            <a:r>
              <a:rPr lang="ru-RU" sz="2800" i="1" dirty="0" smtClean="0">
                <a:solidFill>
                  <a:srgbClr val="FF3300"/>
                </a:solidFill>
              </a:rPr>
              <a:t>в </a:t>
            </a:r>
            <a:r>
              <a:rPr lang="ru-RU" sz="2800" i="1" dirty="0">
                <a:solidFill>
                  <a:srgbClr val="FF3300"/>
                </a:solidFill>
              </a:rPr>
              <a:t>основе суицида</a:t>
            </a:r>
            <a:br>
              <a:rPr lang="ru-RU" sz="2800" i="1" dirty="0">
                <a:solidFill>
                  <a:srgbClr val="FF3300"/>
                </a:solidFill>
              </a:rPr>
            </a:br>
            <a:endParaRPr lang="ru-RU" sz="2800" dirty="0">
              <a:solidFill>
                <a:srgbClr val="FF33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196752"/>
            <a:ext cx="9144000" cy="5661248"/>
          </a:xfrm>
        </p:spPr>
        <p:txBody>
          <a:bodyPr>
            <a:noAutofit/>
          </a:bodyPr>
          <a:lstStyle/>
          <a:p>
            <a:endParaRPr lang="ru-RU" sz="2000" b="1" dirty="0" smtClean="0"/>
          </a:p>
          <a:p>
            <a:r>
              <a:rPr lang="ru-RU" sz="2000" b="1" dirty="0" smtClean="0"/>
              <a:t>потеря </a:t>
            </a:r>
            <a:r>
              <a:rPr lang="ru-RU" sz="2000" b="1" dirty="0"/>
              <a:t>аппетита или импульсивное обжорство, бессонница или повышенная сонливость в течение, по крайней мере, последних дней,</a:t>
            </a:r>
          </a:p>
          <a:p>
            <a:r>
              <a:rPr lang="ru-RU" sz="2000" b="1" dirty="0"/>
              <a:t>частые жалобы на соматические недомогания (на боли в животе, головные боли, постоянную усталость, частую сонливость),</a:t>
            </a:r>
          </a:p>
          <a:p>
            <a:r>
              <a:rPr lang="ru-RU" sz="2000" b="1" dirty="0"/>
              <a:t>необычно пренебрежительное отношение к своему внешнему виду,</a:t>
            </a:r>
          </a:p>
          <a:p>
            <a:r>
              <a:rPr lang="ru-RU" sz="2000" b="1" dirty="0"/>
              <a:t>постоянное чувство одиночества, бесполезности, вины или грусти, </a:t>
            </a:r>
          </a:p>
          <a:p>
            <a:r>
              <a:rPr lang="ru-RU" sz="2000" b="1" dirty="0"/>
              <a:t>ощущение скуки при проведении времени в привычном окружении или выполнении работы, которая раньше приносила удовольствие, </a:t>
            </a:r>
          </a:p>
          <a:p>
            <a:r>
              <a:rPr lang="ru-RU" sz="2000" b="1" dirty="0"/>
              <a:t>уход от контактов, изоляция от друзей и семьи, превращение в человека «одиночку», </a:t>
            </a:r>
          </a:p>
          <a:p>
            <a:r>
              <a:rPr lang="ru-RU" sz="2000" b="1" dirty="0"/>
              <a:t>нарушение внимания со снижением качества выполняемой работы, </a:t>
            </a:r>
          </a:p>
          <a:p>
            <a:r>
              <a:rPr lang="ru-RU" sz="2000" b="1" dirty="0"/>
              <a:t>погруженность в размышления о смерти,</a:t>
            </a:r>
          </a:p>
          <a:p>
            <a:r>
              <a:rPr lang="ru-RU" sz="2000" b="1" dirty="0"/>
              <a:t>отсутствие планов на будущее,</a:t>
            </a:r>
          </a:p>
          <a:p>
            <a:r>
              <a:rPr lang="ru-RU" sz="2000" b="1" dirty="0"/>
              <a:t> внезапные приступы гнева, зачастую возникающие из-за мелочей</a:t>
            </a:r>
          </a:p>
          <a:p>
            <a:pPr marL="137160" indent="0">
              <a:buNone/>
            </a:pP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455481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80512" cy="1268760"/>
          </a:xfrm>
        </p:spPr>
        <p:txBody>
          <a:bodyPr>
            <a:normAutofit fontScale="90000"/>
          </a:bodyPr>
          <a:lstStyle/>
          <a:p>
            <a:r>
              <a:rPr lang="ru-RU" i="1" dirty="0" smtClean="0">
                <a:solidFill>
                  <a:schemeClr val="tx2"/>
                </a:solidFill>
              </a:rPr>
              <a:t/>
            </a:r>
            <a:br>
              <a:rPr lang="ru-RU" i="1" dirty="0" smtClean="0">
                <a:solidFill>
                  <a:schemeClr val="tx2"/>
                </a:solidFill>
              </a:rPr>
            </a:br>
            <a:r>
              <a:rPr lang="ru-RU" i="1" dirty="0" smtClean="0">
                <a:solidFill>
                  <a:srgbClr val="FF3300"/>
                </a:solidFill>
              </a:rPr>
              <a:t>Признаки </a:t>
            </a:r>
            <a:r>
              <a:rPr lang="ru-RU" i="1" dirty="0">
                <a:solidFill>
                  <a:srgbClr val="FF3300"/>
                </a:solidFill>
              </a:rPr>
              <a:t>готовящегося самоубийства</a:t>
            </a:r>
            <a:br>
              <a:rPr lang="ru-RU" i="1" dirty="0">
                <a:solidFill>
                  <a:srgbClr val="FF3300"/>
                </a:solidFill>
              </a:rPr>
            </a:br>
            <a:endParaRPr lang="ru-RU" dirty="0">
              <a:solidFill>
                <a:srgbClr val="FF33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556792"/>
            <a:ext cx="9144000" cy="5256584"/>
          </a:xfrm>
        </p:spPr>
        <p:txBody>
          <a:bodyPr>
            <a:normAutofit fontScale="70000" lnSpcReduction="20000"/>
          </a:bodyPr>
          <a:lstStyle/>
          <a:p>
            <a:pPr marL="137160" indent="0" algn="ctr">
              <a:buNone/>
            </a:pPr>
            <a:r>
              <a:rPr lang="ru-RU" b="1" i="1" dirty="0" smtClean="0">
                <a:solidFill>
                  <a:srgbClr val="FFFF00"/>
                </a:solidFill>
              </a:rPr>
              <a:t>О </a:t>
            </a:r>
            <a:r>
              <a:rPr lang="ru-RU" b="1" i="1" dirty="0">
                <a:solidFill>
                  <a:srgbClr val="FFFF00"/>
                </a:solidFill>
              </a:rPr>
              <a:t>возможном самоубийстве говорит сочетание нескольких </a:t>
            </a:r>
            <a:r>
              <a:rPr lang="ru-RU" b="1" i="1" dirty="0" smtClean="0">
                <a:solidFill>
                  <a:srgbClr val="FFFF00"/>
                </a:solidFill>
              </a:rPr>
              <a:t>признаков:</a:t>
            </a:r>
            <a:endParaRPr lang="ru-RU" b="1" dirty="0">
              <a:solidFill>
                <a:srgbClr val="FFFF00"/>
              </a:solidFill>
            </a:endParaRPr>
          </a:p>
          <a:p>
            <a:pPr algn="just">
              <a:buNone/>
            </a:pPr>
            <a:r>
              <a:rPr lang="ru-RU" b="1" dirty="0"/>
              <a:t>1. Приведение своих дел в порядок – раздача ценных вещей, упаковывание. Человек мог быть неряшливым, и вдруг начинает приводить все в порядок. Делает последние приготовления.</a:t>
            </a:r>
          </a:p>
          <a:p>
            <a:pPr algn="just">
              <a:buNone/>
            </a:pPr>
            <a:r>
              <a:rPr lang="ru-RU" b="1" dirty="0"/>
              <a:t>2. Прощание. Может принять форму выражения благодарности различным людям за помощь в разное время жизни.</a:t>
            </a:r>
          </a:p>
          <a:p>
            <a:pPr algn="just">
              <a:buNone/>
            </a:pPr>
            <a:r>
              <a:rPr lang="ru-RU" b="1" dirty="0"/>
              <a:t>3. Внешняя удовлетворенность — прилив энергии. Если  решение покончить с собой принято, а план составлен, то мысли на эту тему перестают мучить, появляется избыток энергии. Внешне расслабляется — может показаться, что отказался от мысли о самоубийстве. Состояние прилива сил может быть опаснее, чем глубокая депрессия.</a:t>
            </a:r>
          </a:p>
          <a:p>
            <a:pPr algn="just">
              <a:buNone/>
            </a:pPr>
            <a:r>
              <a:rPr lang="ru-RU" b="1" dirty="0"/>
              <a:t>4. Письменные указания (в письмах, записках, дневнике).</a:t>
            </a:r>
          </a:p>
          <a:p>
            <a:pPr algn="just">
              <a:buNone/>
            </a:pPr>
            <a:r>
              <a:rPr lang="ru-RU" b="1" dirty="0"/>
              <a:t>5. Словесные указания или угрозы.</a:t>
            </a:r>
          </a:p>
          <a:p>
            <a:pPr algn="just">
              <a:buNone/>
            </a:pPr>
            <a:r>
              <a:rPr lang="ru-RU" b="1" dirty="0"/>
              <a:t>6. Вспышки гнева у импульсивных подростков.</a:t>
            </a:r>
          </a:p>
          <a:p>
            <a:pPr algn="just">
              <a:buNone/>
            </a:pPr>
            <a:r>
              <a:rPr lang="ru-RU" b="1" dirty="0"/>
              <a:t>7</a:t>
            </a:r>
            <a:r>
              <a:rPr lang="ru-RU" b="1" dirty="0" smtClean="0"/>
              <a:t>.</a:t>
            </a:r>
            <a:r>
              <a:rPr lang="ru-RU" b="1" dirty="0">
                <a:latin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</a:rPr>
              <a:t>Сужение </a:t>
            </a:r>
            <a:r>
              <a:rPr lang="ru-RU" b="1" dirty="0">
                <a:latin typeface="Times New Roman" pitchFamily="18" charset="0"/>
              </a:rPr>
              <a:t>круга контактов, стремление к </a:t>
            </a:r>
            <a:r>
              <a:rPr lang="ru-RU" b="1" dirty="0" smtClean="0">
                <a:latin typeface="Times New Roman" pitchFamily="18" charset="0"/>
              </a:rPr>
              <a:t>уединению. </a:t>
            </a:r>
            <a:endParaRPr lang="ru-RU" b="1" dirty="0">
              <a:latin typeface="Times New Roman" pitchFamily="18" charset="0"/>
            </a:endParaRPr>
          </a:p>
          <a:p>
            <a:pPr algn="just">
              <a:buNone/>
            </a:pPr>
            <a:r>
              <a:rPr lang="ru-RU" b="1" dirty="0" smtClean="0"/>
              <a:t> 8</a:t>
            </a:r>
            <a:r>
              <a:rPr lang="ru-RU" b="1" dirty="0"/>
              <a:t>. Бессонница</a:t>
            </a:r>
            <a:r>
              <a:rPr lang="ru-RU" b="1" dirty="0" smtClean="0"/>
              <a:t>.</a:t>
            </a:r>
          </a:p>
          <a:p>
            <a:pPr algn="just">
              <a:buNone/>
            </a:pPr>
            <a:endParaRPr lang="ru-RU" b="1" dirty="0" smtClean="0"/>
          </a:p>
          <a:p>
            <a:pPr algn="just">
              <a:buNone/>
            </a:pPr>
            <a:endParaRPr lang="ru-RU" b="1" dirty="0" smtClean="0"/>
          </a:p>
          <a:p>
            <a:pPr algn="just">
              <a:buNone/>
            </a:pPr>
            <a:endParaRPr lang="ru-RU" b="1" dirty="0"/>
          </a:p>
          <a:p>
            <a:pPr algn="just"/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371501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44624"/>
            <a:ext cx="9144000" cy="108012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0000"/>
                </a:solidFill>
                <a:latin typeface="Book Antiqua" pitchFamily="18" charset="0"/>
              </a:rPr>
              <a:t/>
            </a:r>
            <a:br>
              <a:rPr lang="ru-RU" dirty="0" smtClean="0">
                <a:solidFill>
                  <a:srgbClr val="000000"/>
                </a:solidFill>
                <a:latin typeface="Book Antiqua" pitchFamily="18" charset="0"/>
              </a:rPr>
            </a:br>
            <a:r>
              <a:rPr lang="ru-RU" dirty="0" smtClean="0">
                <a:solidFill>
                  <a:srgbClr val="FF3300"/>
                </a:solidFill>
                <a:latin typeface="Book Antiqua" pitchFamily="18" charset="0"/>
              </a:rPr>
              <a:t>Что </a:t>
            </a:r>
            <a:r>
              <a:rPr lang="ru-RU" dirty="0">
                <a:solidFill>
                  <a:srgbClr val="FF3300"/>
                </a:solidFill>
                <a:latin typeface="Book Antiqua" pitchFamily="18" charset="0"/>
              </a:rPr>
              <a:t>можно сделать для того, чтобы помочь ребенку:</a:t>
            </a:r>
            <a:br>
              <a:rPr lang="ru-RU" dirty="0">
                <a:solidFill>
                  <a:srgbClr val="FF3300"/>
                </a:solidFill>
                <a:latin typeface="Book Antiqua" pitchFamily="18" charset="0"/>
              </a:rPr>
            </a:br>
            <a:endParaRPr lang="ru-RU" dirty="0">
              <a:solidFill>
                <a:srgbClr val="FF33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196752"/>
            <a:ext cx="9144000" cy="5544616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90000"/>
              </a:lnSpc>
            </a:pPr>
            <a:r>
              <a:rPr lang="ru-RU" b="1" dirty="0" smtClean="0">
                <a:latin typeface="Book Antiqua" pitchFamily="18" charset="0"/>
              </a:rPr>
              <a:t>Подберите </a:t>
            </a:r>
            <a:r>
              <a:rPr lang="ru-RU" b="1" dirty="0">
                <a:latin typeface="Book Antiqua" pitchFamily="18" charset="0"/>
              </a:rPr>
              <a:t>ключи к разгадке причин суицида. </a:t>
            </a:r>
          </a:p>
          <a:p>
            <a:pPr>
              <a:lnSpc>
                <a:spcPct val="90000"/>
              </a:lnSpc>
            </a:pPr>
            <a:r>
              <a:rPr lang="ru-RU" b="1" dirty="0">
                <a:latin typeface="Book Antiqua" pitchFamily="18" charset="0"/>
              </a:rPr>
              <a:t>Примите </a:t>
            </a:r>
            <a:r>
              <a:rPr lang="ru-RU" b="1" dirty="0" err="1">
                <a:latin typeface="Book Antiqua" pitchFamily="18" charset="0"/>
              </a:rPr>
              <a:t>суицидента</a:t>
            </a:r>
            <a:r>
              <a:rPr lang="ru-RU" b="1" dirty="0">
                <a:latin typeface="Book Antiqua" pitchFamily="18" charset="0"/>
              </a:rPr>
              <a:t> как личность. </a:t>
            </a:r>
          </a:p>
          <a:p>
            <a:pPr>
              <a:lnSpc>
                <a:spcPct val="90000"/>
              </a:lnSpc>
            </a:pPr>
            <a:r>
              <a:rPr lang="ru-RU" b="1" dirty="0">
                <a:latin typeface="Book Antiqua" pitchFamily="18" charset="0"/>
              </a:rPr>
              <a:t>Установите заботливые взаимоотношения. </a:t>
            </a:r>
          </a:p>
          <a:p>
            <a:pPr>
              <a:lnSpc>
                <a:spcPct val="90000"/>
              </a:lnSpc>
            </a:pPr>
            <a:r>
              <a:rPr lang="ru-RU" b="1" dirty="0">
                <a:latin typeface="Book Antiqua" pitchFamily="18" charset="0"/>
              </a:rPr>
              <a:t>Будьте внимательным слушателем. </a:t>
            </a:r>
          </a:p>
          <a:p>
            <a:pPr>
              <a:lnSpc>
                <a:spcPct val="90000"/>
              </a:lnSpc>
            </a:pPr>
            <a:r>
              <a:rPr lang="ru-RU" b="1" dirty="0">
                <a:latin typeface="Book Antiqua" pitchFamily="18" charset="0"/>
              </a:rPr>
              <a:t>Не спорьте. </a:t>
            </a:r>
          </a:p>
          <a:p>
            <a:pPr>
              <a:lnSpc>
                <a:spcPct val="90000"/>
              </a:lnSpc>
            </a:pPr>
            <a:r>
              <a:rPr lang="ru-RU" b="1" dirty="0">
                <a:latin typeface="Book Antiqua" pitchFamily="18" charset="0"/>
              </a:rPr>
              <a:t>Задавайте вопросы. </a:t>
            </a:r>
          </a:p>
          <a:p>
            <a:pPr>
              <a:lnSpc>
                <a:spcPct val="90000"/>
              </a:lnSpc>
            </a:pPr>
            <a:r>
              <a:rPr lang="ru-RU" b="1" dirty="0">
                <a:latin typeface="Book Antiqua" pitchFamily="18" charset="0"/>
              </a:rPr>
              <a:t>Не предлагайте неоправданных утешений. </a:t>
            </a:r>
          </a:p>
          <a:p>
            <a:pPr>
              <a:lnSpc>
                <a:spcPct val="90000"/>
              </a:lnSpc>
            </a:pPr>
            <a:r>
              <a:rPr lang="ru-RU" b="1" dirty="0">
                <a:latin typeface="Book Antiqua" pitchFamily="18" charset="0"/>
              </a:rPr>
              <a:t>Предложите конструктивные подходы. </a:t>
            </a:r>
          </a:p>
          <a:p>
            <a:pPr>
              <a:lnSpc>
                <a:spcPct val="90000"/>
              </a:lnSpc>
            </a:pPr>
            <a:r>
              <a:rPr lang="ru-RU" b="1" dirty="0">
                <a:latin typeface="Book Antiqua" pitchFamily="18" charset="0"/>
              </a:rPr>
              <a:t>Вселяйте надежду.</a:t>
            </a:r>
          </a:p>
          <a:p>
            <a:pPr>
              <a:lnSpc>
                <a:spcPct val="90000"/>
              </a:lnSpc>
            </a:pPr>
            <a:r>
              <a:rPr lang="ru-RU" b="1" dirty="0">
                <a:latin typeface="Book Antiqua" pitchFamily="18" charset="0"/>
              </a:rPr>
              <a:t>Оцените степень риска самоубийства. </a:t>
            </a:r>
          </a:p>
          <a:p>
            <a:pPr>
              <a:lnSpc>
                <a:spcPct val="90000"/>
              </a:lnSpc>
            </a:pPr>
            <a:r>
              <a:rPr lang="ru-RU" b="1" dirty="0">
                <a:latin typeface="Book Antiqua" pitchFamily="18" charset="0"/>
              </a:rPr>
              <a:t>Не оставляйте человека одного в ситуации высокого суицидального риска.</a:t>
            </a:r>
          </a:p>
          <a:p>
            <a:pPr>
              <a:lnSpc>
                <a:spcPct val="90000"/>
              </a:lnSpc>
            </a:pPr>
            <a:r>
              <a:rPr lang="ru-RU" b="1" dirty="0">
                <a:latin typeface="Book Antiqua" pitchFamily="18" charset="0"/>
              </a:rPr>
              <a:t>Обратитесь за помощью к специалистам. </a:t>
            </a:r>
          </a:p>
          <a:p>
            <a:pPr>
              <a:lnSpc>
                <a:spcPct val="90000"/>
              </a:lnSpc>
            </a:pPr>
            <a:r>
              <a:rPr lang="ru-RU" b="1" dirty="0">
                <a:latin typeface="Book Antiqua" pitchFamily="18" charset="0"/>
              </a:rPr>
              <a:t>Осуществляйте  заботу и поддержку.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31730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274638"/>
            <a:ext cx="8784976" cy="778098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</a:rPr>
              <a:t/>
            </a:r>
            <a:br>
              <a:rPr lang="ru-RU" dirty="0" smtClean="0">
                <a:solidFill>
                  <a:srgbClr val="000000"/>
                </a:solidFill>
                <a:latin typeface="Times New Roman" pitchFamily="18" charset="0"/>
              </a:rPr>
            </a:br>
            <a:r>
              <a:rPr lang="ru-RU" dirty="0" smtClean="0">
                <a:solidFill>
                  <a:srgbClr val="FF3300"/>
                </a:solidFill>
                <a:latin typeface="Times New Roman" pitchFamily="18" charset="0"/>
              </a:rPr>
              <a:t>Особенности  </a:t>
            </a:r>
            <a:r>
              <a:rPr lang="ru-RU" dirty="0">
                <a:solidFill>
                  <a:srgbClr val="FF3300"/>
                </a:solidFill>
                <a:latin typeface="Times New Roman" pitchFamily="18" charset="0"/>
              </a:rPr>
              <a:t>детской психики.</a:t>
            </a:r>
            <a:br>
              <a:rPr lang="ru-RU" dirty="0">
                <a:solidFill>
                  <a:srgbClr val="FF3300"/>
                </a:solidFill>
                <a:latin typeface="Times New Roman" pitchFamily="18" charset="0"/>
              </a:rPr>
            </a:br>
            <a:endParaRPr lang="ru-RU" dirty="0">
              <a:solidFill>
                <a:srgbClr val="FF33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496" y="1124744"/>
            <a:ext cx="9108504" cy="5544616"/>
          </a:xfrm>
        </p:spPr>
        <p:txBody>
          <a:bodyPr>
            <a:normAutofit fontScale="92500" lnSpcReduction="10000"/>
          </a:bodyPr>
          <a:lstStyle/>
          <a:p>
            <a:pPr indent="411480" algn="just">
              <a:lnSpc>
                <a:spcPct val="90000"/>
              </a:lnSpc>
              <a:buNone/>
            </a:pPr>
            <a:r>
              <a:rPr lang="ru-RU" sz="2400" dirty="0" smtClean="0">
                <a:solidFill>
                  <a:srgbClr val="FFFF00"/>
                </a:solidFill>
                <a:latin typeface="Times New Roman" pitchFamily="18" charset="0"/>
              </a:rPr>
              <a:t>В </a:t>
            </a:r>
            <a:r>
              <a:rPr lang="ru-RU" sz="2400" dirty="0">
                <a:solidFill>
                  <a:srgbClr val="FFFF00"/>
                </a:solidFill>
                <a:latin typeface="Times New Roman" pitchFamily="18" charset="0"/>
              </a:rPr>
              <a:t>большинстве случаев детский суицид оказывается сложнее предвидеть и предотвратить, чем взрослый. Это связано с некоторыми особенностями детской психики, о которых полезно помнить ВСЕМ родителям.</a:t>
            </a:r>
          </a:p>
          <a:p>
            <a:pPr>
              <a:lnSpc>
                <a:spcPct val="90000"/>
              </a:lnSpc>
              <a:buNone/>
            </a:pPr>
            <a:r>
              <a:rPr lang="ru-RU" b="1" dirty="0">
                <a:solidFill>
                  <a:srgbClr val="000000"/>
                </a:solidFill>
                <a:latin typeface="Times New Roman" pitchFamily="18" charset="0"/>
              </a:rPr>
              <a:t>    </a:t>
            </a:r>
            <a:r>
              <a:rPr lang="ru-RU" b="1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</a:rPr>
              <a:t>Дети </a:t>
            </a:r>
            <a:r>
              <a:rPr lang="ru-RU" b="1" dirty="0">
                <a:latin typeface="Times New Roman" pitchFamily="18" charset="0"/>
              </a:rPr>
              <a:t>более эмоционально уязвимы, чем взрослые.</a:t>
            </a:r>
            <a:r>
              <a:rPr lang="ru-RU" dirty="0">
                <a:latin typeface="Times New Roman" pitchFamily="18" charset="0"/>
              </a:rPr>
              <a:t> </a:t>
            </a:r>
          </a:p>
          <a:p>
            <a:pPr>
              <a:lnSpc>
                <a:spcPct val="90000"/>
              </a:lnSpc>
              <a:buNone/>
            </a:pPr>
            <a:r>
              <a:rPr lang="ru-RU" dirty="0">
                <a:latin typeface="Times New Roman" pitchFamily="18" charset="0"/>
              </a:rPr>
              <a:t/>
            </a:r>
            <a:br>
              <a:rPr lang="ru-RU" dirty="0">
                <a:latin typeface="Times New Roman" pitchFamily="18" charset="0"/>
              </a:rPr>
            </a:br>
            <a:r>
              <a:rPr lang="ru-RU" b="1" dirty="0">
                <a:latin typeface="Times New Roman" pitchFamily="18" charset="0"/>
              </a:rPr>
              <a:t>Дети не до конца осознают необратимость смерти.</a:t>
            </a:r>
            <a:r>
              <a:rPr lang="ru-RU" dirty="0">
                <a:latin typeface="Times New Roman" pitchFamily="18" charset="0"/>
              </a:rPr>
              <a:t> </a:t>
            </a:r>
          </a:p>
          <a:p>
            <a:pPr>
              <a:lnSpc>
                <a:spcPct val="90000"/>
              </a:lnSpc>
              <a:buNone/>
            </a:pPr>
            <a:r>
              <a:rPr lang="ru-RU" dirty="0">
                <a:latin typeface="Times New Roman" pitchFamily="18" charset="0"/>
              </a:rPr>
              <a:t/>
            </a:r>
            <a:br>
              <a:rPr lang="ru-RU" dirty="0">
                <a:latin typeface="Times New Roman" pitchFamily="18" charset="0"/>
              </a:rPr>
            </a:br>
            <a:r>
              <a:rPr lang="ru-RU" b="1" dirty="0">
                <a:latin typeface="Times New Roman" pitchFamily="18" charset="0"/>
              </a:rPr>
              <a:t>Дети эгоцентричны.</a:t>
            </a:r>
            <a:r>
              <a:rPr lang="ru-RU" dirty="0">
                <a:latin typeface="Times New Roman" pitchFamily="18" charset="0"/>
              </a:rPr>
              <a:t> </a:t>
            </a:r>
          </a:p>
          <a:p>
            <a:pPr>
              <a:lnSpc>
                <a:spcPct val="90000"/>
              </a:lnSpc>
              <a:buNone/>
            </a:pPr>
            <a:r>
              <a:rPr lang="ru-RU" dirty="0">
                <a:latin typeface="Times New Roman" pitchFamily="18" charset="0"/>
              </a:rPr>
              <a:t/>
            </a:r>
            <a:br>
              <a:rPr lang="ru-RU" dirty="0">
                <a:latin typeface="Times New Roman" pitchFamily="18" charset="0"/>
              </a:rPr>
            </a:br>
            <a:r>
              <a:rPr lang="ru-RU" b="1" dirty="0">
                <a:latin typeface="Times New Roman" pitchFamily="18" charset="0"/>
              </a:rPr>
              <a:t>Дети мыслят более конкретно, чем взрослые.</a:t>
            </a:r>
            <a:endParaRPr lang="ru-RU" dirty="0">
              <a:latin typeface="Times New Roman" pitchFamily="18" charset="0"/>
            </a:endParaRPr>
          </a:p>
          <a:p>
            <a:pPr>
              <a:lnSpc>
                <a:spcPct val="90000"/>
              </a:lnSpc>
              <a:buNone/>
            </a:pPr>
            <a:r>
              <a:rPr lang="ru-RU" dirty="0">
                <a:latin typeface="Times New Roman" pitchFamily="18" charset="0"/>
              </a:rPr>
              <a:t/>
            </a:r>
            <a:br>
              <a:rPr lang="ru-RU" dirty="0">
                <a:latin typeface="Times New Roman" pitchFamily="18" charset="0"/>
              </a:rPr>
            </a:br>
            <a:r>
              <a:rPr lang="ru-RU" b="1" dirty="0">
                <a:latin typeface="Times New Roman" pitchFamily="18" charset="0"/>
              </a:rPr>
              <a:t>Дети очень непосредственны.</a:t>
            </a:r>
            <a:r>
              <a:rPr lang="ru-RU" dirty="0">
                <a:latin typeface="Times New Roman" pitchFamily="18" charset="0"/>
              </a:rPr>
              <a:t> </a:t>
            </a:r>
          </a:p>
          <a:p>
            <a:pPr>
              <a:lnSpc>
                <a:spcPct val="90000"/>
              </a:lnSpc>
              <a:buNone/>
            </a:pPr>
            <a:r>
              <a:rPr lang="ru-RU" dirty="0">
                <a:latin typeface="Times New Roman" pitchFamily="18" charset="0"/>
              </a:rPr>
              <a:t/>
            </a:r>
            <a:br>
              <a:rPr lang="ru-RU" dirty="0">
                <a:latin typeface="Times New Roman" pitchFamily="18" charset="0"/>
              </a:rPr>
            </a:br>
            <a:r>
              <a:rPr lang="ru-RU" b="1" dirty="0">
                <a:latin typeface="Times New Roman" pitchFamily="18" charset="0"/>
              </a:rPr>
              <a:t>Дети хуже взрослых информированы.</a:t>
            </a:r>
            <a:r>
              <a:rPr lang="ru-RU" dirty="0">
                <a:latin typeface="Times New Roman" pitchFamily="18" charset="0"/>
              </a:rPr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36830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152128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3300"/>
                </a:solidFill>
                <a:latin typeface="Times New Roman" pitchFamily="18" charset="0"/>
              </a:rPr>
              <a:t/>
            </a:r>
            <a:br>
              <a:rPr lang="ru-RU" dirty="0" smtClean="0">
                <a:solidFill>
                  <a:srgbClr val="FF3300"/>
                </a:solidFill>
                <a:latin typeface="Times New Roman" pitchFamily="18" charset="0"/>
              </a:rPr>
            </a:br>
            <a:r>
              <a:rPr lang="ru-RU" dirty="0" smtClean="0">
                <a:solidFill>
                  <a:srgbClr val="FF3300"/>
                </a:solidFill>
                <a:latin typeface="Times New Roman" pitchFamily="18" charset="0"/>
              </a:rPr>
              <a:t>Профилактика </a:t>
            </a:r>
            <a:r>
              <a:rPr lang="ru-RU" dirty="0">
                <a:solidFill>
                  <a:srgbClr val="FF3300"/>
                </a:solidFill>
                <a:latin typeface="Times New Roman" pitchFamily="18" charset="0"/>
              </a:rPr>
              <a:t>суицидального поведения.</a:t>
            </a:r>
            <a:br>
              <a:rPr lang="ru-RU" dirty="0">
                <a:solidFill>
                  <a:srgbClr val="FF3300"/>
                </a:solidFill>
                <a:latin typeface="Times New Roman" pitchFamily="18" charset="0"/>
              </a:rPr>
            </a:br>
            <a:endParaRPr lang="ru-RU" dirty="0">
              <a:solidFill>
                <a:srgbClr val="FF33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278" y="1196752"/>
            <a:ext cx="9108722" cy="5661248"/>
          </a:xfrm>
        </p:spPr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ru-RU" b="1" dirty="0">
                <a:solidFill>
                  <a:srgbClr val="FFFF00"/>
                </a:solidFill>
                <a:latin typeface="Times New Roman" pitchFamily="18" charset="0"/>
              </a:rPr>
              <a:t>Задачи профилактической работы:</a:t>
            </a:r>
          </a:p>
          <a:p>
            <a:pPr algn="just"/>
            <a:r>
              <a:rPr lang="ru-RU" dirty="0">
                <a:latin typeface="Times New Roman" pitchFamily="18" charset="0"/>
              </a:rPr>
              <a:t>контроль и ограничение доступа к различным средствам </a:t>
            </a:r>
            <a:r>
              <a:rPr lang="ru-RU" dirty="0" err="1">
                <a:latin typeface="Times New Roman" pitchFamily="18" charset="0"/>
              </a:rPr>
              <a:t>аутоагрессии</a:t>
            </a:r>
            <a:r>
              <a:rPr lang="ru-RU" dirty="0">
                <a:latin typeface="Times New Roman" pitchFamily="18" charset="0"/>
              </a:rPr>
              <a:t>,</a:t>
            </a:r>
          </a:p>
          <a:p>
            <a:pPr algn="just"/>
            <a:r>
              <a:rPr lang="ru-RU" dirty="0">
                <a:latin typeface="Times New Roman" pitchFamily="18" charset="0"/>
              </a:rPr>
              <a:t>контроль факторов и групп риска,</a:t>
            </a:r>
          </a:p>
          <a:p>
            <a:pPr algn="just"/>
            <a:r>
              <a:rPr lang="ru-RU" dirty="0">
                <a:latin typeface="Times New Roman" pitchFamily="18" charset="0"/>
              </a:rPr>
              <a:t>организация и обеспечение социально-психологической, педагогической и медицинской помощи конкретной личности.</a:t>
            </a:r>
          </a:p>
          <a:p>
            <a:pPr algn="just"/>
            <a:r>
              <a:rPr lang="ru-RU" b="1" u="sng" dirty="0">
                <a:latin typeface="Times New Roman" pitchFamily="18" charset="0"/>
              </a:rPr>
              <a:t>Психологическая превенция суицида </a:t>
            </a:r>
            <a:r>
              <a:rPr lang="ru-RU" dirty="0">
                <a:latin typeface="Times New Roman" pitchFamily="18" charset="0"/>
              </a:rPr>
              <a:t>– это предотвращение суицидального       поведения, которая заключается в обучении распознанию суицидальных проявлений и оказании своевременной помощи подросткам.</a:t>
            </a:r>
          </a:p>
          <a:p>
            <a:pPr algn="just"/>
            <a:r>
              <a:rPr lang="ru-RU" b="1" u="sng" dirty="0">
                <a:latin typeface="Times New Roman" pitchFamily="18" charset="0"/>
              </a:rPr>
              <a:t>Кризисная интервенция </a:t>
            </a:r>
            <a:r>
              <a:rPr lang="ru-RU" dirty="0">
                <a:latin typeface="Times New Roman" pitchFamily="18" charset="0"/>
              </a:rPr>
              <a:t>– это психологическая помощь человеку с уже сформировавшимся суицидальным поведением.</a:t>
            </a:r>
          </a:p>
          <a:p>
            <a:pPr algn="just">
              <a:buNone/>
            </a:pPr>
            <a:r>
              <a:rPr lang="ru-RU" dirty="0">
                <a:latin typeface="Times New Roman" pitchFamily="18" charset="0"/>
              </a:rPr>
              <a:t>    Ведущим методом интервенции является консультирование, цель которого – удержать человека от смерти.</a:t>
            </a:r>
          </a:p>
          <a:p>
            <a:pPr marL="137160" indent="0" algn="just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54135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936104"/>
          </a:xfrm>
        </p:spPr>
        <p:txBody>
          <a:bodyPr/>
          <a:lstStyle/>
          <a:p>
            <a:r>
              <a:rPr lang="ru-RU" sz="4400" dirty="0">
                <a:solidFill>
                  <a:srgbClr val="FF3300"/>
                </a:solidFill>
                <a:latin typeface="Times New Roman" pitchFamily="18" charset="0"/>
              </a:rPr>
              <a:t>Классный      руководитель:</a:t>
            </a:r>
            <a:endParaRPr lang="ru-RU" dirty="0">
              <a:solidFill>
                <a:srgbClr val="FF33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124744"/>
            <a:ext cx="9144000" cy="5733256"/>
          </a:xfrm>
        </p:spPr>
        <p:txBody>
          <a:bodyPr>
            <a:normAutofit fontScale="92500" lnSpcReduction="20000"/>
          </a:bodyPr>
          <a:lstStyle/>
          <a:p>
            <a:pPr algn="just">
              <a:lnSpc>
                <a:spcPct val="80000"/>
              </a:lnSpc>
            </a:pPr>
            <a:r>
              <a:rPr lang="ru-RU" b="1" dirty="0" smtClean="0">
                <a:latin typeface="Times New Roman" pitchFamily="18" charset="0"/>
              </a:rPr>
              <a:t>Планирует  </a:t>
            </a:r>
            <a:r>
              <a:rPr lang="ru-RU" b="1" dirty="0">
                <a:latin typeface="Times New Roman" pitchFamily="18" charset="0"/>
              </a:rPr>
              <a:t>и проводит воспитательную работу с учащимися;</a:t>
            </a:r>
          </a:p>
          <a:p>
            <a:pPr algn="just">
              <a:lnSpc>
                <a:spcPct val="80000"/>
              </a:lnSpc>
            </a:pPr>
            <a:r>
              <a:rPr lang="ru-RU" b="1" dirty="0">
                <a:latin typeface="Times New Roman" pitchFamily="18" charset="0"/>
              </a:rPr>
              <a:t>Постоянно  изучает индивидуальные особенности  учащихся, проводит с ними индивидуальную работу;</a:t>
            </a:r>
          </a:p>
          <a:p>
            <a:pPr algn="just">
              <a:lnSpc>
                <a:spcPct val="80000"/>
              </a:lnSpc>
            </a:pPr>
            <a:r>
              <a:rPr lang="ru-RU" b="1" dirty="0">
                <a:latin typeface="Times New Roman" pitchFamily="18" charset="0"/>
              </a:rPr>
              <a:t>Принимает меры по сплочению коллектива  класса, особое внимание уделяет межличностным отношениям, учащимся «группы риска».</a:t>
            </a:r>
          </a:p>
          <a:p>
            <a:pPr algn="just">
              <a:lnSpc>
                <a:spcPct val="80000"/>
              </a:lnSpc>
            </a:pPr>
            <a:r>
              <a:rPr lang="ru-RU" b="1" dirty="0">
                <a:latin typeface="Times New Roman" pitchFamily="18" charset="0"/>
              </a:rPr>
              <a:t>Проводит мероприятия по укреплению дисциплины, предупреждению  правонарушений.</a:t>
            </a:r>
          </a:p>
          <a:p>
            <a:pPr algn="just">
              <a:lnSpc>
                <a:spcPct val="80000"/>
              </a:lnSpc>
            </a:pPr>
            <a:r>
              <a:rPr lang="ru-RU" b="1" dirty="0">
                <a:latin typeface="Times New Roman" pitchFamily="18" charset="0"/>
              </a:rPr>
              <a:t>Совместно с психологом проводит мероприятия по профилактике  суицидов.</a:t>
            </a:r>
          </a:p>
          <a:p>
            <a:pPr algn="just">
              <a:lnSpc>
                <a:spcPct val="80000"/>
              </a:lnSpc>
            </a:pPr>
            <a:r>
              <a:rPr lang="ru-RU" b="1" dirty="0">
                <a:latin typeface="Times New Roman" pitchFamily="18" charset="0"/>
              </a:rPr>
              <a:t>Изучает нужды и запросы учащихся, их родителей, принимает меры по разрешению их жалоб и заявлений.</a:t>
            </a:r>
          </a:p>
          <a:p>
            <a:pPr algn="just">
              <a:lnSpc>
                <a:spcPct val="80000"/>
              </a:lnSpc>
            </a:pPr>
            <a:r>
              <a:rPr lang="ru-RU" b="1" dirty="0">
                <a:latin typeface="Times New Roman" pitchFamily="18" charset="0"/>
              </a:rPr>
              <a:t>Организует работу с родителями учащихся.</a:t>
            </a:r>
          </a:p>
          <a:p>
            <a:pPr algn="just">
              <a:lnSpc>
                <a:spcPct val="80000"/>
              </a:lnSpc>
            </a:pPr>
            <a:r>
              <a:rPr lang="ru-RU" b="1" dirty="0">
                <a:latin typeface="Times New Roman" pitchFamily="18" charset="0"/>
              </a:rPr>
              <a:t>Организует досуг учащихся, контролирует  посещение учащимися кружков и секций, клубов по интересам.</a:t>
            </a:r>
          </a:p>
          <a:p>
            <a:pPr algn="just">
              <a:lnSpc>
                <a:spcPct val="80000"/>
              </a:lnSpc>
            </a:pPr>
            <a:r>
              <a:rPr lang="ru-RU" b="1" dirty="0">
                <a:latin typeface="Times New Roman" pitchFamily="18" charset="0"/>
              </a:rPr>
              <a:t>Проводит профилактическую работу по предупреждению алкоголизма и наркомании среди учащихся.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555841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16632"/>
            <a:ext cx="9144000" cy="6741368"/>
          </a:xfrm>
        </p:spPr>
        <p:txBody>
          <a:bodyPr>
            <a:normAutofit fontScale="92500" lnSpcReduction="20000"/>
          </a:bodyPr>
          <a:lstStyle/>
          <a:p>
            <a:pPr algn="just">
              <a:lnSpc>
                <a:spcPct val="80000"/>
              </a:lnSpc>
            </a:pPr>
            <a:r>
              <a:rPr lang="ru-RU" b="1" dirty="0">
                <a:latin typeface="Times New Roman" pitchFamily="18" charset="0"/>
              </a:rPr>
              <a:t>В ходе занятий и постоянного общения с учащимися интересуются их мнением, настроением, подмечает малейшие подробности и изменения настроения и поведения учащихся, выясняет их причины. О принятых  мерах и существующей  проблеме докладывает  вышестоящим органам.</a:t>
            </a:r>
          </a:p>
          <a:p>
            <a:pPr algn="just">
              <a:lnSpc>
                <a:spcPct val="80000"/>
              </a:lnSpc>
            </a:pPr>
            <a:r>
              <a:rPr lang="ru-RU" b="1" dirty="0">
                <a:latin typeface="Times New Roman" pitchFamily="18" charset="0"/>
              </a:rPr>
              <a:t>Следит за соблюдением в классе дисциплины. Замечает нарушения. Применяет меры  педагогического воздействия. Принимает меры к  их устранению.</a:t>
            </a:r>
          </a:p>
          <a:p>
            <a:pPr algn="just">
              <a:lnSpc>
                <a:spcPct val="80000"/>
              </a:lnSpc>
            </a:pPr>
            <a:r>
              <a:rPr lang="ru-RU" b="1" dirty="0">
                <a:latin typeface="Times New Roman" pitchFamily="18" charset="0"/>
              </a:rPr>
              <a:t>Контролирует посещения учащимися школы и отдельных уроков.  Своевременно реагирует на  их отсутствие.</a:t>
            </a:r>
          </a:p>
          <a:p>
            <a:pPr algn="just">
              <a:lnSpc>
                <a:spcPct val="80000"/>
              </a:lnSpc>
            </a:pPr>
            <a:r>
              <a:rPr lang="ru-RU" b="1" dirty="0">
                <a:latin typeface="Times New Roman" pitchFamily="18" charset="0"/>
              </a:rPr>
              <a:t>Заботится о недопущении в классе: неоправданных учебных перегрузок, несправедливого распределения обязанностей в школе – конфликтов между детьми;</a:t>
            </a:r>
          </a:p>
          <a:p>
            <a:pPr algn="just">
              <a:lnSpc>
                <a:spcPct val="80000"/>
              </a:lnSpc>
            </a:pPr>
            <a:r>
              <a:rPr lang="ru-RU" b="1" dirty="0">
                <a:latin typeface="Times New Roman" pitchFamily="18" charset="0"/>
              </a:rPr>
              <a:t>Вникает в нужды и запросы детей, их родителей, докладывает о них вышестоящим органам.</a:t>
            </a:r>
          </a:p>
          <a:p>
            <a:pPr algn="just">
              <a:lnSpc>
                <a:spcPct val="80000"/>
              </a:lnSpc>
            </a:pPr>
            <a:r>
              <a:rPr lang="ru-RU" b="1" dirty="0">
                <a:latin typeface="Times New Roman" pitchFamily="18" charset="0"/>
              </a:rPr>
              <a:t>Организует мероприятия по адаптации вновь прибывших учащихся.</a:t>
            </a:r>
          </a:p>
          <a:p>
            <a:pPr algn="just">
              <a:lnSpc>
                <a:spcPct val="80000"/>
              </a:lnSpc>
            </a:pPr>
            <a:r>
              <a:rPr lang="ru-RU" b="1" dirty="0">
                <a:latin typeface="Times New Roman" pitchFamily="18" charset="0"/>
              </a:rPr>
              <a:t>Организует классные воспитательные мероприятия.</a:t>
            </a:r>
          </a:p>
          <a:p>
            <a:pPr algn="just">
              <a:lnSpc>
                <a:spcPct val="80000"/>
              </a:lnSpc>
            </a:pPr>
            <a:r>
              <a:rPr lang="ru-RU" b="1" dirty="0">
                <a:latin typeface="Times New Roman" pitchFamily="18" charset="0"/>
              </a:rPr>
              <a:t>Координирует деятельность учителей-предметников, работающих с учащимися данного класса.</a:t>
            </a:r>
          </a:p>
          <a:p>
            <a:pPr marL="13716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2996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16632"/>
            <a:ext cx="9036496" cy="1008112"/>
          </a:xfrm>
        </p:spPr>
        <p:txBody>
          <a:bodyPr>
            <a:normAutofit fontScale="90000"/>
          </a:bodyPr>
          <a:lstStyle/>
          <a:p>
            <a:r>
              <a:rPr lang="ru-RU" sz="3100" i="1" dirty="0" smtClean="0">
                <a:solidFill>
                  <a:srgbClr val="FF3300"/>
                </a:solidFill>
              </a:rPr>
              <a:t/>
            </a:r>
            <a:br>
              <a:rPr lang="ru-RU" sz="3100" i="1" dirty="0" smtClean="0">
                <a:solidFill>
                  <a:srgbClr val="FF3300"/>
                </a:solidFill>
              </a:rPr>
            </a:br>
            <a:r>
              <a:rPr lang="ru-RU" sz="3100" i="1" dirty="0" smtClean="0">
                <a:solidFill>
                  <a:srgbClr val="FF3300"/>
                </a:solidFill>
              </a:rPr>
              <a:t>Рекомендации </a:t>
            </a:r>
            <a:r>
              <a:rPr lang="ru-RU" sz="3100" i="1" dirty="0">
                <a:solidFill>
                  <a:srgbClr val="FF3300"/>
                </a:solidFill>
              </a:rPr>
              <a:t>для тех, кто рядом с человеком, склонным к суициду:</a:t>
            </a:r>
            <a:r>
              <a:rPr lang="ru-RU" i="1" dirty="0">
                <a:solidFill>
                  <a:schemeClr val="tx2"/>
                </a:solidFill>
              </a:rPr>
              <a:t/>
            </a:r>
            <a:br>
              <a:rPr lang="ru-RU" i="1" dirty="0">
                <a:solidFill>
                  <a:schemeClr val="tx2"/>
                </a:solidFill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496" y="1124744"/>
            <a:ext cx="9073008" cy="5688632"/>
          </a:xfrm>
        </p:spPr>
        <p:txBody>
          <a:bodyPr>
            <a:normAutofit fontScale="55000" lnSpcReduction="20000"/>
          </a:bodyPr>
          <a:lstStyle/>
          <a:p>
            <a:pPr>
              <a:defRPr/>
            </a:pPr>
            <a:endParaRPr lang="ru-RU" b="1" i="1" dirty="0" smtClean="0">
              <a:solidFill>
                <a:schemeClr val="tx2"/>
              </a:solidFill>
            </a:endParaRPr>
          </a:p>
          <a:p>
            <a:pPr marL="137160" indent="0" algn="just">
              <a:buNone/>
              <a:defRPr/>
            </a:pPr>
            <a:r>
              <a:rPr lang="ru-RU" sz="2900" dirty="0" smtClean="0"/>
              <a:t>1</a:t>
            </a:r>
            <a:r>
              <a:rPr lang="ru-RU" sz="2900" dirty="0"/>
              <a:t>)     не отталкивайте его, если он решил разделить с вами проблемы, даже если вы потрясены сложившейся ситуацией;</a:t>
            </a:r>
          </a:p>
          <a:p>
            <a:pPr marL="137160" indent="0" algn="just">
              <a:buNone/>
              <a:defRPr/>
            </a:pPr>
            <a:r>
              <a:rPr lang="ru-RU" sz="2900" dirty="0"/>
              <a:t>2)     доверьтесь своей интуиции, если вы чувствуете суицидальные наклонности в данном индивиде, не игнорируйте предупреждающие знаки;</a:t>
            </a:r>
          </a:p>
          <a:p>
            <a:pPr marL="137160" indent="0" algn="just">
              <a:buNone/>
              <a:defRPr/>
            </a:pPr>
            <a:r>
              <a:rPr lang="ru-RU" sz="2900" dirty="0"/>
              <a:t>3)     не предлагайте того, чего не в состоянии сделать;</a:t>
            </a:r>
          </a:p>
          <a:p>
            <a:pPr marL="137160" indent="0" algn="just">
              <a:buNone/>
              <a:defRPr/>
            </a:pPr>
            <a:r>
              <a:rPr lang="ru-RU" sz="2900" dirty="0"/>
              <a:t>4)     дайте знать, что хотите ему помочь, но не видите необходимости в том, чтобы хранить все в секрете, если какая-то информация может повлиять на его безопасность;</a:t>
            </a:r>
          </a:p>
          <a:p>
            <a:pPr marL="137160" indent="0" algn="just">
              <a:buNone/>
              <a:defRPr/>
            </a:pPr>
            <a:r>
              <a:rPr lang="ru-RU" sz="2900" dirty="0"/>
              <a:t>5)     сохраняйте спокойствие и не осуждайте его, не зависимо от того, что он говорит;</a:t>
            </a:r>
          </a:p>
          <a:p>
            <a:pPr marL="137160" indent="0" algn="just">
              <a:buNone/>
              <a:defRPr/>
            </a:pPr>
            <a:r>
              <a:rPr lang="ru-RU" sz="2900" dirty="0"/>
              <a:t>6)     говорите искренне, постарайтесь определить, насколько серьезна угроза: вопросы о суицидальных мыслях не приводят к попыткам покончить счеты с жизнью, на самом деле они помогут почувствовать облегчение от осознания проблемы;</a:t>
            </a:r>
          </a:p>
          <a:p>
            <a:pPr marL="137160" indent="0" algn="just">
              <a:buNone/>
              <a:defRPr/>
            </a:pPr>
            <a:r>
              <a:rPr lang="ru-RU" sz="2900" dirty="0"/>
              <a:t>7)      постарайтесь узнать у него план действий, так как конкретный план – это знак реальной опасности;</a:t>
            </a:r>
          </a:p>
          <a:p>
            <a:pPr marL="137160" indent="0" algn="just">
              <a:buNone/>
              <a:defRPr/>
            </a:pPr>
            <a:r>
              <a:rPr lang="ru-RU" sz="2900" dirty="0"/>
              <a:t>8)     убедите его, что есть конкретный человек, к которому можно обратиться за помощью;</a:t>
            </a:r>
          </a:p>
          <a:p>
            <a:pPr marL="137160" indent="0" algn="just">
              <a:buNone/>
              <a:defRPr/>
            </a:pPr>
            <a:r>
              <a:rPr lang="ru-RU" sz="2900" dirty="0"/>
              <a:t>9)     не предлагайте упрощенных решений;</a:t>
            </a:r>
          </a:p>
          <a:p>
            <a:pPr marL="137160" indent="0" algn="just">
              <a:buNone/>
              <a:defRPr/>
            </a:pPr>
            <a:r>
              <a:rPr lang="ru-RU" sz="2900" dirty="0"/>
              <a:t>10) дайте понять, что хотите поговорить о чувствах, что не осуждаете его за эти чувства;</a:t>
            </a:r>
          </a:p>
          <a:p>
            <a:pPr marL="137160" indent="0" algn="just">
              <a:buNone/>
              <a:defRPr/>
            </a:pPr>
            <a:r>
              <a:rPr lang="ru-RU" sz="2900" dirty="0"/>
              <a:t>11) помогите ему понять, что сильный стресс мешает полностью осознать ситуацию, ненавязчиво посоветуйте, как найти какое-либо решение и управлять кризисной ситуацией;</a:t>
            </a:r>
          </a:p>
          <a:p>
            <a:pPr marL="137160" indent="0" algn="just">
              <a:buNone/>
              <a:defRPr/>
            </a:pPr>
            <a:r>
              <a:rPr lang="ru-RU" sz="2900" dirty="0"/>
              <a:t>12) помогите найти людей и места, которые смогли бы снизить пережитый стресс;</a:t>
            </a:r>
          </a:p>
          <a:p>
            <a:pPr marL="137160" indent="0" algn="just">
              <a:buNone/>
              <a:defRPr/>
            </a:pPr>
            <a:r>
              <a:rPr lang="ru-RU" sz="2900" dirty="0"/>
              <a:t>13) при малейшей возможности действуйте так, чтобы несколько изменить его внутреннее состояние;</a:t>
            </a:r>
          </a:p>
          <a:p>
            <a:pPr marL="137160" indent="0" algn="just">
              <a:buNone/>
              <a:defRPr/>
            </a:pPr>
            <a:r>
              <a:rPr lang="ru-RU" sz="2900" dirty="0"/>
              <a:t>14) помогите ему понять, что присутствующее чувство безнадежности не будет длиться </a:t>
            </a:r>
            <a:r>
              <a:rPr lang="ru-RU" sz="2900" dirty="0" smtClean="0"/>
              <a:t>вечно.</a:t>
            </a:r>
            <a:endParaRPr lang="ru-RU" sz="29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95130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44624"/>
            <a:ext cx="9144000" cy="1373014"/>
          </a:xfrm>
        </p:spPr>
        <p:txBody>
          <a:bodyPr>
            <a:noAutofit/>
          </a:bodyPr>
          <a:lstStyle/>
          <a:p>
            <a:r>
              <a:rPr lang="ru-RU" sz="2800" dirty="0" smtClean="0">
                <a:solidFill>
                  <a:srgbClr val="FF0000"/>
                </a:solidFill>
              </a:rPr>
              <a:t>Порядок </a:t>
            </a:r>
            <a:r>
              <a:rPr lang="ru-RU" sz="2800" dirty="0" err="1" smtClean="0">
                <a:solidFill>
                  <a:srgbClr val="FF0000"/>
                </a:solidFill>
              </a:rPr>
              <a:t>дествий</a:t>
            </a:r>
            <a:r>
              <a:rPr lang="ru-RU" sz="2800" dirty="0" smtClean="0">
                <a:solidFill>
                  <a:srgbClr val="FF0000"/>
                </a:solidFill>
              </a:rPr>
              <a:t> педагогов при обнаружении у обучающихся признаков суицидального поведения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484784"/>
            <a:ext cx="8964488" cy="5373216"/>
          </a:xfrm>
        </p:spPr>
        <p:txBody>
          <a:bodyPr>
            <a:normAutofit fontScale="92500"/>
          </a:bodyPr>
          <a:lstStyle/>
          <a:p>
            <a:pPr marL="594360" indent="-457200" algn="just">
              <a:buAutoNum type="arabicPeriod"/>
            </a:pPr>
            <a:r>
              <a:rPr lang="ru-RU" b="1" dirty="0" smtClean="0"/>
              <a:t>Нельзя оставлять обучающегося одного. Организовать оказание экстренной помощи по снятию стресса (лично, либо с помощью специалистов СПС). При необходимости вызвать бригаду скорой медицинской помощи.</a:t>
            </a:r>
          </a:p>
          <a:p>
            <a:pPr marL="594360" indent="-457200" algn="just">
              <a:buAutoNum type="arabicPeriod"/>
            </a:pPr>
            <a:r>
              <a:rPr lang="ru-RU" b="1" dirty="0" smtClean="0"/>
              <a:t>Уведомить директора школы и действовать по его указанию.</a:t>
            </a:r>
          </a:p>
          <a:p>
            <a:pPr marL="594360" indent="-457200" algn="just">
              <a:buAutoNum type="arabicPeriod"/>
            </a:pPr>
            <a:r>
              <a:rPr lang="ru-RU" b="1" dirty="0" smtClean="0"/>
              <a:t>Директор информирует родителей. Совместно с родителями и привлеченными специалистами </a:t>
            </a:r>
            <a:r>
              <a:rPr lang="ru-RU" b="1" dirty="0" err="1" smtClean="0"/>
              <a:t>МПМПк</a:t>
            </a:r>
            <a:r>
              <a:rPr lang="ru-RU" b="1" dirty="0"/>
              <a:t> </a:t>
            </a:r>
            <a:r>
              <a:rPr lang="ru-RU" b="1" dirty="0" smtClean="0"/>
              <a:t>разрабатывается индивидуальная программа реабилитации и сопровождения ребенка.</a:t>
            </a:r>
          </a:p>
          <a:p>
            <a:pPr marL="137160" indent="0" algn="ctr">
              <a:buNone/>
            </a:pPr>
            <a:r>
              <a:rPr lang="ru-RU" sz="4400" b="1" dirty="0">
                <a:solidFill>
                  <a:srgbClr val="FFFF00"/>
                </a:solidFill>
              </a:rPr>
              <a:t> </a:t>
            </a:r>
            <a:r>
              <a:rPr lang="ru-RU" sz="4400" b="1" dirty="0" smtClean="0">
                <a:solidFill>
                  <a:srgbClr val="FFFF00"/>
                </a:solidFill>
              </a:rPr>
              <a:t>  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29039121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16632"/>
            <a:ext cx="8928992" cy="6696744"/>
          </a:xfrm>
        </p:spPr>
        <p:txBody>
          <a:bodyPr>
            <a:normAutofit/>
          </a:bodyPr>
          <a:lstStyle/>
          <a:p>
            <a:pPr algn="just">
              <a:lnSpc>
                <a:spcPct val="70000"/>
              </a:lnSpc>
              <a:buNone/>
            </a:pPr>
            <a:r>
              <a:rPr lang="ru-RU" sz="4000" b="1" dirty="0">
                <a:solidFill>
                  <a:srgbClr val="FF0000"/>
                </a:solidFill>
              </a:rPr>
              <a:t>Суицид</a:t>
            </a:r>
            <a:r>
              <a:rPr lang="ru-RU" sz="4000" dirty="0"/>
              <a:t> </a:t>
            </a:r>
            <a:r>
              <a:rPr lang="ru-RU" dirty="0"/>
              <a:t>– действие с фатальным результатом, которое было намеренно начато и реализовано умершим в сознании и ожидании такого </a:t>
            </a:r>
            <a:r>
              <a:rPr lang="ru-RU" dirty="0" smtClean="0"/>
              <a:t>результата.</a:t>
            </a:r>
            <a:endParaRPr lang="ru-RU" dirty="0"/>
          </a:p>
          <a:p>
            <a:pPr>
              <a:lnSpc>
                <a:spcPct val="70000"/>
              </a:lnSpc>
              <a:buNone/>
            </a:pPr>
            <a:endParaRPr lang="ru-RU" dirty="0"/>
          </a:p>
          <a:p>
            <a:pPr algn="just">
              <a:lnSpc>
                <a:spcPct val="70000"/>
              </a:lnSpc>
              <a:buNone/>
            </a:pPr>
            <a:r>
              <a:rPr lang="ru-RU" sz="4000" b="1" dirty="0" err="1">
                <a:solidFill>
                  <a:srgbClr val="FF0000"/>
                </a:solidFill>
              </a:rPr>
              <a:t>Парасуицид</a:t>
            </a:r>
            <a:r>
              <a:rPr lang="ru-RU" dirty="0"/>
              <a:t> (покушение на самоубийство, суицидальная попытка) – аналогичный акт, не имеющий фатального </a:t>
            </a:r>
            <a:r>
              <a:rPr lang="ru-RU" dirty="0" smtClean="0"/>
              <a:t>исхода.</a:t>
            </a:r>
            <a:endParaRPr lang="ru-RU" dirty="0"/>
          </a:p>
          <a:p>
            <a:pPr algn="r">
              <a:lnSpc>
                <a:spcPct val="70000"/>
              </a:lnSpc>
              <a:buNone/>
            </a:pPr>
            <a:r>
              <a:rPr lang="ru-RU" dirty="0">
                <a:solidFill>
                  <a:srgbClr val="FFFF00"/>
                </a:solidFill>
              </a:rPr>
              <a:t>ВОЗ, 1986</a:t>
            </a:r>
          </a:p>
          <a:p>
            <a:pPr>
              <a:lnSpc>
                <a:spcPct val="70000"/>
              </a:lnSpc>
              <a:buNone/>
            </a:pPr>
            <a:endParaRPr lang="en-US" dirty="0"/>
          </a:p>
          <a:p>
            <a:pPr algn="just">
              <a:lnSpc>
                <a:spcPct val="70000"/>
              </a:lnSpc>
              <a:buNone/>
            </a:pPr>
            <a:r>
              <a:rPr lang="ru-RU" dirty="0"/>
              <a:t>На каждый завершенный суицид приходится около 100 суицидальных </a:t>
            </a:r>
            <a:r>
              <a:rPr lang="ru-RU" dirty="0" smtClean="0"/>
              <a:t>попыток.</a:t>
            </a:r>
            <a:endParaRPr lang="ru-RU" dirty="0"/>
          </a:p>
          <a:p>
            <a:pPr algn="r">
              <a:lnSpc>
                <a:spcPct val="70000"/>
              </a:lnSpc>
              <a:buNone/>
            </a:pPr>
            <a:r>
              <a:rPr lang="en-US" dirty="0" err="1">
                <a:solidFill>
                  <a:srgbClr val="FFFF00"/>
                </a:solidFill>
              </a:rPr>
              <a:t>Grollman</a:t>
            </a:r>
            <a:r>
              <a:rPr lang="en-US" dirty="0">
                <a:solidFill>
                  <a:srgbClr val="FFFF00"/>
                </a:solidFill>
              </a:rPr>
              <a:t>, 1988</a:t>
            </a:r>
          </a:p>
          <a:p>
            <a:pPr algn="r">
              <a:lnSpc>
                <a:spcPct val="70000"/>
              </a:lnSpc>
              <a:buNone/>
            </a:pPr>
            <a:endParaRPr lang="ru-RU" dirty="0"/>
          </a:p>
          <a:p>
            <a:pPr algn="just">
              <a:lnSpc>
                <a:spcPct val="70000"/>
              </a:lnSpc>
              <a:buNone/>
            </a:pPr>
            <a:r>
              <a:rPr lang="ru-RU" dirty="0"/>
              <a:t>Наряду с собственно суицидами и </a:t>
            </a:r>
            <a:r>
              <a:rPr lang="ru-RU" dirty="0" err="1"/>
              <a:t>парасуицидами</a:t>
            </a:r>
            <a:r>
              <a:rPr lang="ru-RU" dirty="0"/>
              <a:t> следует различать мысли о самоубийстве, ложные угрозы и симуляцию попыток самоубийства (демонстративные </a:t>
            </a:r>
            <a:r>
              <a:rPr lang="ru-RU" dirty="0" err="1"/>
              <a:t>парасуициды</a:t>
            </a:r>
            <a:r>
              <a:rPr lang="ru-RU" dirty="0"/>
              <a:t>, суицидальный шантаж</a:t>
            </a:r>
            <a:r>
              <a:rPr lang="ru-RU" dirty="0" smtClean="0"/>
              <a:t>).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8354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37160" indent="0">
              <a:buNone/>
            </a:pPr>
            <a:r>
              <a:rPr lang="ru-RU" sz="6000" b="1" dirty="0" smtClean="0">
                <a:solidFill>
                  <a:srgbClr val="FFFF00"/>
                </a:solidFill>
              </a:rPr>
              <a:t>Спасибо </a:t>
            </a:r>
            <a:r>
              <a:rPr lang="ru-RU" sz="6000" b="1" dirty="0">
                <a:solidFill>
                  <a:srgbClr val="FFFF00"/>
                </a:solidFill>
              </a:rPr>
              <a:t>за внимание!</a:t>
            </a:r>
          </a:p>
          <a:p>
            <a:pPr marL="137160" indent="0">
              <a:buNone/>
            </a:pPr>
            <a:endParaRPr lang="ru-RU" dirty="0">
              <a:solidFill>
                <a:srgbClr val="FFFF00"/>
              </a:solidFill>
            </a:endParaRPr>
          </a:p>
        </p:txBody>
      </p:sp>
      <p:pic>
        <p:nvPicPr>
          <p:cNvPr id="4" name="Picture 9" descr="C:\Мои документы\Насилие\насилие\Картинки социальные\----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073" b="6813"/>
          <a:stretch>
            <a:fillRect/>
          </a:stretch>
        </p:blipFill>
        <p:spPr>
          <a:xfrm>
            <a:off x="1979712" y="2708920"/>
            <a:ext cx="5388738" cy="368679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712329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792088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</a:rPr>
              <a:t/>
            </a:r>
            <a:br>
              <a:rPr lang="ru-RU" dirty="0" smtClean="0">
                <a:solidFill>
                  <a:srgbClr val="FF0000"/>
                </a:solidFill>
                <a:latin typeface="Times New Roman" pitchFamily="18" charset="0"/>
              </a:rPr>
            </a:br>
            <a:r>
              <a:rPr lang="ru-RU" sz="4400" dirty="0" smtClean="0">
                <a:solidFill>
                  <a:srgbClr val="FF0000"/>
                </a:solidFill>
                <a:latin typeface="Times New Roman" pitchFamily="18" charset="0"/>
              </a:rPr>
              <a:t>Виды </a:t>
            </a:r>
            <a:r>
              <a:rPr lang="ru-RU" sz="4400" dirty="0">
                <a:solidFill>
                  <a:srgbClr val="FF0000"/>
                </a:solidFill>
                <a:latin typeface="Times New Roman" pitchFamily="18" charset="0"/>
              </a:rPr>
              <a:t>суицидов.</a:t>
            </a:r>
            <a:br>
              <a:rPr lang="ru-RU" sz="4400" dirty="0">
                <a:solidFill>
                  <a:srgbClr val="FF0000"/>
                </a:solidFill>
                <a:latin typeface="Times New Roman" pitchFamily="18" charset="0"/>
              </a:rPr>
            </a:br>
            <a:endParaRPr lang="ru-RU" sz="4400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908720"/>
            <a:ext cx="8928992" cy="576064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>
                <a:solidFill>
                  <a:srgbClr val="FFFF00"/>
                </a:solidFill>
                <a:latin typeface="Times New Roman" pitchFamily="18" charset="0"/>
              </a:rPr>
              <a:t>В </a:t>
            </a:r>
            <a:r>
              <a:rPr lang="ru-RU" dirty="0">
                <a:solidFill>
                  <a:srgbClr val="FFFF00"/>
                </a:solidFill>
                <a:latin typeface="Times New Roman" pitchFamily="18" charset="0"/>
              </a:rPr>
              <a:t>зависимости от типов суицидального поведения суициды могут быть: </a:t>
            </a:r>
          </a:p>
          <a:p>
            <a:r>
              <a:rPr lang="ru-RU" sz="4000" b="1" dirty="0">
                <a:latin typeface="Times New Roman" pitchFamily="18" charset="0"/>
              </a:rPr>
              <a:t>истинные, </a:t>
            </a:r>
          </a:p>
          <a:p>
            <a:endParaRPr lang="ru-RU" sz="4000" b="1" dirty="0">
              <a:latin typeface="Times New Roman" pitchFamily="18" charset="0"/>
            </a:endParaRPr>
          </a:p>
          <a:p>
            <a:r>
              <a:rPr lang="ru-RU" sz="4000" b="1" dirty="0" smtClean="0">
                <a:latin typeface="Times New Roman" pitchFamily="18" charset="0"/>
              </a:rPr>
              <a:t>демонстративно-шантажные, </a:t>
            </a:r>
            <a:endParaRPr lang="ru-RU" sz="4000" b="1" dirty="0">
              <a:latin typeface="Times New Roman" pitchFamily="18" charset="0"/>
            </a:endParaRPr>
          </a:p>
          <a:p>
            <a:pPr>
              <a:buNone/>
            </a:pPr>
            <a:endParaRPr lang="ru-RU" sz="4000" b="1" dirty="0">
              <a:latin typeface="Times New Roman" pitchFamily="18" charset="0"/>
            </a:endParaRPr>
          </a:p>
          <a:p>
            <a:r>
              <a:rPr lang="ru-RU" sz="4000" b="1" dirty="0">
                <a:latin typeface="Times New Roman" pitchFamily="18" charset="0"/>
              </a:rPr>
              <a:t>аффективные</a:t>
            </a:r>
            <a:r>
              <a:rPr lang="ru-RU" b="1" dirty="0">
                <a:latin typeface="Times New Roman" pitchFamily="18" charset="0"/>
              </a:rPr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38192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864096"/>
          </a:xfrm>
        </p:spPr>
        <p:txBody>
          <a:bodyPr/>
          <a:lstStyle/>
          <a:p>
            <a:r>
              <a:rPr lang="ru-RU" sz="4400" i="1" dirty="0">
                <a:solidFill>
                  <a:srgbClr val="FF0000"/>
                </a:solidFill>
              </a:rPr>
              <a:t>Статистика суицидов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196752"/>
            <a:ext cx="9144000" cy="5661248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  <a:buNone/>
              <a:defRPr/>
            </a:pPr>
            <a:r>
              <a:rPr lang="ru-RU" b="1" dirty="0"/>
              <a:t>По официальной статистике, каждый год кончают жизнь самоубийством </a:t>
            </a:r>
            <a:r>
              <a:rPr lang="ru-RU" b="1" dirty="0" smtClean="0"/>
              <a:t>1 </a:t>
            </a:r>
            <a:r>
              <a:rPr lang="ru-RU" b="1" dirty="0"/>
              <a:t>100 000 человек  </a:t>
            </a:r>
            <a:endParaRPr lang="ru-RU" dirty="0"/>
          </a:p>
          <a:p>
            <a:pPr marL="137160" indent="0">
              <a:buNone/>
            </a:pPr>
            <a:endParaRPr lang="ru-RU" dirty="0"/>
          </a:p>
        </p:txBody>
      </p:sp>
      <p:pic>
        <p:nvPicPr>
          <p:cNvPr id="4" name="Объект 3" descr="http://www.demoscope.ru/weekly/2012/0523/img/a_graf01.jpg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169277"/>
            <a:ext cx="8280920" cy="424847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69611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363272" cy="562074"/>
          </a:xfrm>
        </p:spPr>
        <p:txBody>
          <a:bodyPr>
            <a:normAutofit fontScale="90000"/>
          </a:bodyPr>
          <a:lstStyle/>
          <a:p>
            <a:r>
              <a:rPr lang="ru-RU" sz="4400" i="1" dirty="0">
                <a:solidFill>
                  <a:srgbClr val="FFFF00"/>
                </a:solidFill>
              </a:rPr>
              <a:t>Суицид и возраст</a:t>
            </a:r>
            <a:endParaRPr lang="ru-RU" dirty="0">
              <a:solidFill>
                <a:srgbClr val="FFFF00"/>
              </a:solidFill>
            </a:endParaRPr>
          </a:p>
        </p:txBody>
      </p:sp>
      <p:pic>
        <p:nvPicPr>
          <p:cNvPr id="4" name="Picture 2" descr="C:\Documents and Settings\Администратор\Мои документы\Мои рисунки\a_15_1.gif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79512" y="980728"/>
            <a:ext cx="8640960" cy="2880320"/>
          </a:xfrm>
          <a:noFill/>
        </p:spPr>
      </p:pic>
      <p:pic>
        <p:nvPicPr>
          <p:cNvPr id="5" name="Picture 3" descr="C:\Documents and Settings\Администратор\Мои документы\Мои рисунки\a_15_2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000500"/>
            <a:ext cx="8640960" cy="2668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26970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143000"/>
          </a:xfrm>
        </p:spPr>
        <p:txBody>
          <a:bodyPr>
            <a:normAutofit fontScale="90000"/>
          </a:bodyPr>
          <a:lstStyle/>
          <a:p>
            <a:pPr>
              <a:lnSpc>
                <a:spcPct val="80000"/>
              </a:lnSpc>
            </a:pP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</a:rPr>
              <a:t/>
            </a:r>
            <a:br>
              <a:rPr lang="ru-RU" dirty="0" smtClean="0">
                <a:solidFill>
                  <a:srgbClr val="000000"/>
                </a:solidFill>
                <a:latin typeface="Times New Roman" pitchFamily="18" charset="0"/>
              </a:rPr>
            </a:br>
            <a:r>
              <a:rPr lang="ru-RU" dirty="0">
                <a:solidFill>
                  <a:srgbClr val="000000"/>
                </a:solidFill>
                <a:latin typeface="Times New Roman" pitchFamily="18" charset="0"/>
              </a:rPr>
              <a:t/>
            </a:r>
            <a:br>
              <a:rPr lang="ru-RU" dirty="0">
                <a:solidFill>
                  <a:srgbClr val="000000"/>
                </a:solidFill>
                <a:latin typeface="Times New Roman" pitchFamily="18" charset="0"/>
              </a:rPr>
            </a:br>
            <a:r>
              <a:rPr lang="ru-RU" dirty="0" smtClean="0">
                <a:solidFill>
                  <a:srgbClr val="FF3300"/>
                </a:solidFill>
                <a:latin typeface="Times New Roman" pitchFamily="18" charset="0"/>
              </a:rPr>
              <a:t>Суицидальная </a:t>
            </a:r>
            <a:r>
              <a:rPr lang="ru-RU" dirty="0">
                <a:solidFill>
                  <a:srgbClr val="FF3300"/>
                </a:solidFill>
                <a:latin typeface="Times New Roman" pitchFamily="18" charset="0"/>
              </a:rPr>
              <a:t>активность зависит от ряда факторов.</a:t>
            </a:r>
            <a:br>
              <a:rPr lang="ru-RU" dirty="0">
                <a:solidFill>
                  <a:srgbClr val="FF3300"/>
                </a:solidFill>
                <a:latin typeface="Times New Roman" pitchFamily="18" charset="0"/>
              </a:rPr>
            </a:br>
            <a:r>
              <a:rPr lang="ru-RU" dirty="0">
                <a:solidFill>
                  <a:srgbClr val="000000"/>
                </a:solidFill>
                <a:latin typeface="Times New Roman" pitchFamily="18" charset="0"/>
              </a:rPr>
              <a:t/>
            </a:r>
            <a:br>
              <a:rPr lang="ru-RU" dirty="0">
                <a:solidFill>
                  <a:srgbClr val="000000"/>
                </a:solidFill>
                <a:latin typeface="Times New Roman" pitchFamily="18" charset="0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196752"/>
            <a:ext cx="9108504" cy="5616624"/>
          </a:xfrm>
        </p:spPr>
        <p:txBody>
          <a:bodyPr>
            <a:normAutofit fontScale="92500" lnSpcReduction="10000"/>
          </a:bodyPr>
          <a:lstStyle/>
          <a:p>
            <a:pPr indent="411480" algn="ctr">
              <a:lnSpc>
                <a:spcPct val="80000"/>
              </a:lnSpc>
              <a:buNone/>
            </a:pPr>
            <a:r>
              <a:rPr lang="ru-RU" dirty="0" smtClean="0">
                <a:solidFill>
                  <a:srgbClr val="FFFF00"/>
                </a:solidFill>
                <a:latin typeface="Times New Roman" pitchFamily="18" charset="0"/>
              </a:rPr>
              <a:t>Установлено</a:t>
            </a:r>
            <a:r>
              <a:rPr lang="ru-RU" dirty="0">
                <a:solidFill>
                  <a:srgbClr val="FFFF00"/>
                </a:solidFill>
                <a:latin typeface="Times New Roman" pitchFamily="18" charset="0"/>
              </a:rPr>
              <a:t>, что </a:t>
            </a:r>
            <a:r>
              <a:rPr lang="ru-RU" b="1" dirty="0">
                <a:solidFill>
                  <a:srgbClr val="FFFF00"/>
                </a:solidFill>
                <a:latin typeface="Times New Roman" pitchFamily="18" charset="0"/>
              </a:rPr>
              <a:t>вероятность возникновения суицидального поведения</a:t>
            </a:r>
            <a:r>
              <a:rPr lang="ru-RU" dirty="0">
                <a:solidFill>
                  <a:srgbClr val="FFFF00"/>
                </a:solidFill>
                <a:latin typeface="Times New Roman" pitchFamily="18" charset="0"/>
              </a:rPr>
              <a:t> возрастает:</a:t>
            </a:r>
          </a:p>
          <a:p>
            <a:pPr indent="411480" algn="just">
              <a:lnSpc>
                <a:spcPct val="80000"/>
              </a:lnSpc>
            </a:pPr>
            <a:r>
              <a:rPr lang="ru-RU" dirty="0">
                <a:latin typeface="Times New Roman" pitchFamily="18" charset="0"/>
              </a:rPr>
              <a:t>в вечернее, ночное и утреннее время, когда люди предоставлены самим себе, остаются наедине со сво­ими мыслями и переживаниями;</a:t>
            </a:r>
          </a:p>
          <a:p>
            <a:pPr indent="411480" algn="just">
              <a:lnSpc>
                <a:spcPct val="80000"/>
              </a:lnSpc>
            </a:pPr>
            <a:r>
              <a:rPr lang="ru-RU" dirty="0">
                <a:latin typeface="Times New Roman" pitchFamily="18" charset="0"/>
              </a:rPr>
              <a:t>в период «пиков возрастной </a:t>
            </a:r>
            <a:r>
              <a:rPr lang="ru-RU" dirty="0" err="1">
                <a:latin typeface="Times New Roman" pitchFamily="18" charset="0"/>
              </a:rPr>
              <a:t>суицидальности</a:t>
            </a:r>
            <a:r>
              <a:rPr lang="ru-RU" dirty="0">
                <a:latin typeface="Times New Roman" pitchFamily="18" charset="0"/>
              </a:rPr>
              <a:t>» (между 11-12, 15-16, 17 - 24,  40 - 50 годами); </a:t>
            </a:r>
          </a:p>
          <a:p>
            <a:pPr indent="411480" algn="just">
              <a:lnSpc>
                <a:spcPct val="80000"/>
              </a:lnSpc>
            </a:pPr>
            <a:r>
              <a:rPr lang="ru-RU" dirty="0">
                <a:latin typeface="Times New Roman" pitchFamily="18" charset="0"/>
              </a:rPr>
              <a:t>в условиях тяжелой морально-психологической обстановки в коллективах и т. д.;</a:t>
            </a:r>
          </a:p>
          <a:p>
            <a:pPr indent="411480" algn="just">
              <a:lnSpc>
                <a:spcPct val="80000"/>
              </a:lnSpc>
            </a:pPr>
            <a:r>
              <a:rPr lang="ru-RU" dirty="0">
                <a:latin typeface="Times New Roman" pitchFamily="18" charset="0"/>
              </a:rPr>
              <a:t>больше всего самоубийств регистрируется весной, когда человеческие несчастья контрастируют с цветением окружающей природы. Тусклые краски зимы в какой-то мере гармонируют с душевной подавленностью, но между мрачными переживаниями «Я» и яркими днями весны возникает явный контраст. </a:t>
            </a:r>
          </a:p>
          <a:p>
            <a:pPr indent="411480" algn="just">
              <a:lnSpc>
                <a:spcPct val="80000"/>
              </a:lnSpc>
            </a:pPr>
            <a:r>
              <a:rPr lang="ru-RU" dirty="0">
                <a:latin typeface="Times New Roman" pitchFamily="18" charset="0"/>
              </a:rPr>
              <a:t>«пиком сезонной </a:t>
            </a:r>
            <a:r>
              <a:rPr lang="ru-RU" dirty="0" err="1">
                <a:latin typeface="Times New Roman" pitchFamily="18" charset="0"/>
              </a:rPr>
              <a:t>суицидальности</a:t>
            </a:r>
            <a:r>
              <a:rPr lang="ru-RU" dirty="0">
                <a:latin typeface="Times New Roman" pitchFamily="18" charset="0"/>
              </a:rPr>
              <a:t>» является май, самое малое число суицидов бывает в декабре.</a:t>
            </a:r>
          </a:p>
          <a:p>
            <a:pPr marL="13716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42653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80728"/>
          </a:xfrm>
        </p:spPr>
        <p:txBody>
          <a:bodyPr>
            <a:noAutofit/>
          </a:bodyPr>
          <a:lstStyle/>
          <a:p>
            <a:r>
              <a:rPr lang="ru-RU" sz="4000" dirty="0" smtClean="0">
                <a:solidFill>
                  <a:srgbClr val="000000"/>
                </a:solidFill>
                <a:latin typeface="Times New Roman" pitchFamily="18" charset="0"/>
              </a:rPr>
              <a:t/>
            </a:r>
            <a:br>
              <a:rPr lang="ru-RU" sz="4000" dirty="0" smtClean="0">
                <a:solidFill>
                  <a:srgbClr val="000000"/>
                </a:solidFill>
                <a:latin typeface="Times New Roman" pitchFamily="18" charset="0"/>
              </a:rPr>
            </a:br>
            <a:r>
              <a:rPr lang="ru-RU" sz="4000" dirty="0" smtClean="0">
                <a:solidFill>
                  <a:srgbClr val="FF0000"/>
                </a:solidFill>
                <a:latin typeface="Times New Roman" pitchFamily="18" charset="0"/>
              </a:rPr>
              <a:t>Основные </a:t>
            </a:r>
            <a:r>
              <a:rPr lang="ru-RU" sz="4000" dirty="0">
                <a:solidFill>
                  <a:srgbClr val="FF0000"/>
                </a:solidFill>
                <a:latin typeface="Times New Roman" pitchFamily="18" charset="0"/>
              </a:rPr>
              <a:t>мотивы самоубийств:</a:t>
            </a:r>
            <a:r>
              <a:rPr lang="ru-RU" sz="4000" dirty="0">
                <a:solidFill>
                  <a:srgbClr val="000000"/>
                </a:solidFill>
                <a:latin typeface="Times New Roman" pitchFamily="18" charset="0"/>
              </a:rPr>
              <a:t/>
            </a:r>
            <a:br>
              <a:rPr lang="ru-RU" sz="4000" dirty="0">
                <a:solidFill>
                  <a:srgbClr val="000000"/>
                </a:solidFill>
                <a:latin typeface="Times New Roman" pitchFamily="18" charset="0"/>
              </a:rPr>
            </a:br>
            <a:endParaRPr lang="ru-RU" sz="4000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980728"/>
            <a:ext cx="9144000" cy="5877272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80000"/>
              </a:lnSpc>
            </a:pPr>
            <a:r>
              <a:rPr lang="ru-RU" b="1" dirty="0" smtClean="0">
                <a:solidFill>
                  <a:srgbClr val="453A76"/>
                </a:solidFill>
                <a:latin typeface="Times New Roman" pitchFamily="18" charset="0"/>
              </a:rPr>
              <a:t>"</a:t>
            </a:r>
            <a:r>
              <a:rPr lang="ru-RU" b="1" dirty="0">
                <a:solidFill>
                  <a:srgbClr val="453A76"/>
                </a:solidFill>
                <a:latin typeface="Times New Roman" pitchFamily="18" charset="0"/>
              </a:rPr>
              <a:t>призыв" </a:t>
            </a:r>
            <a:r>
              <a:rPr lang="ru-RU" dirty="0">
                <a:latin typeface="Times New Roman" pitchFamily="18" charset="0"/>
              </a:rPr>
              <a:t>(известный в мировой литературе как "крик о помощи", где основным смыслом является привлечение к себе окружающих); </a:t>
            </a:r>
          </a:p>
          <a:p>
            <a:pPr>
              <a:lnSpc>
                <a:spcPct val="80000"/>
              </a:lnSpc>
            </a:pPr>
            <a:r>
              <a:rPr lang="ru-RU" b="1" dirty="0">
                <a:solidFill>
                  <a:srgbClr val="453A76"/>
                </a:solidFill>
                <a:latin typeface="Times New Roman" pitchFamily="18" charset="0"/>
              </a:rPr>
              <a:t>"протест" </a:t>
            </a:r>
            <a:r>
              <a:rPr lang="ru-RU" dirty="0">
                <a:latin typeface="Times New Roman" pitchFamily="18" charset="0"/>
              </a:rPr>
              <a:t>(активная реакция против сложившейся ситуации); </a:t>
            </a:r>
          </a:p>
          <a:p>
            <a:pPr>
              <a:lnSpc>
                <a:spcPct val="80000"/>
              </a:lnSpc>
            </a:pPr>
            <a:r>
              <a:rPr lang="ru-RU" b="1" dirty="0">
                <a:solidFill>
                  <a:srgbClr val="453A76"/>
                </a:solidFill>
                <a:latin typeface="Times New Roman" pitchFamily="18" charset="0"/>
              </a:rPr>
              <a:t>"</a:t>
            </a:r>
            <a:r>
              <a:rPr lang="ru-RU" b="1" dirty="0" err="1">
                <a:solidFill>
                  <a:srgbClr val="453A76"/>
                </a:solidFill>
                <a:latin typeface="Times New Roman" pitchFamily="18" charset="0"/>
              </a:rPr>
              <a:t>парасуицидальная</a:t>
            </a:r>
            <a:r>
              <a:rPr lang="ru-RU" b="1" dirty="0">
                <a:solidFill>
                  <a:srgbClr val="453A76"/>
                </a:solidFill>
                <a:latin typeface="Times New Roman" pitchFamily="18" charset="0"/>
              </a:rPr>
              <a:t> пауза" </a:t>
            </a:r>
            <a:r>
              <a:rPr lang="ru-RU" dirty="0">
                <a:latin typeface="Times New Roman" pitchFamily="18" charset="0"/>
              </a:rPr>
              <a:t>(необходимость дать себе хотя бы короткий отдых в ситуации конфликта); </a:t>
            </a:r>
          </a:p>
          <a:p>
            <a:pPr>
              <a:lnSpc>
                <a:spcPct val="80000"/>
              </a:lnSpc>
            </a:pPr>
            <a:r>
              <a:rPr lang="ru-RU" b="1" dirty="0">
                <a:solidFill>
                  <a:srgbClr val="453A76"/>
                </a:solidFill>
                <a:latin typeface="Times New Roman" pitchFamily="18" charset="0"/>
              </a:rPr>
              <a:t>"избежание страдания" </a:t>
            </a:r>
            <a:r>
              <a:rPr lang="ru-RU" dirty="0">
                <a:latin typeface="Times New Roman" pitchFamily="18" charset="0"/>
              </a:rPr>
              <a:t>(необходимость "выключения" из невыносимой ситуации); </a:t>
            </a:r>
          </a:p>
          <a:p>
            <a:pPr>
              <a:lnSpc>
                <a:spcPct val="80000"/>
              </a:lnSpc>
            </a:pPr>
            <a:r>
              <a:rPr lang="ru-RU" b="1" dirty="0">
                <a:solidFill>
                  <a:srgbClr val="453A76"/>
                </a:solidFill>
                <a:latin typeface="Times New Roman" pitchFamily="18" charset="0"/>
              </a:rPr>
              <a:t>"самонаказание" </a:t>
            </a:r>
            <a:r>
              <a:rPr lang="ru-RU" dirty="0">
                <a:latin typeface="Times New Roman" pitchFamily="18" charset="0"/>
              </a:rPr>
              <a:t>(стремление к наказанию себя как виновного в создавшемся положении); </a:t>
            </a:r>
          </a:p>
          <a:p>
            <a:pPr>
              <a:lnSpc>
                <a:spcPct val="80000"/>
              </a:lnSpc>
            </a:pPr>
            <a:r>
              <a:rPr lang="ru-RU" b="1" dirty="0">
                <a:solidFill>
                  <a:srgbClr val="453A76"/>
                </a:solidFill>
                <a:latin typeface="Times New Roman" pitchFamily="18" charset="0"/>
              </a:rPr>
              <a:t>"отказ" </a:t>
            </a:r>
            <a:r>
              <a:rPr lang="ru-RU" dirty="0">
                <a:latin typeface="Times New Roman" pitchFamily="18" charset="0"/>
              </a:rPr>
              <a:t>(желание умереть, прекратить существование). </a:t>
            </a:r>
            <a:endParaRPr lang="ru-RU" b="1" dirty="0" smtClean="0"/>
          </a:p>
          <a:p>
            <a:pPr indent="411480" algn="just">
              <a:lnSpc>
                <a:spcPct val="90000"/>
              </a:lnSpc>
              <a:buNone/>
            </a:pPr>
            <a:r>
              <a:rPr lang="ru-RU" sz="3900" b="1" dirty="0" err="1" smtClean="0">
                <a:solidFill>
                  <a:srgbClr val="FF3300"/>
                </a:solidFill>
              </a:rPr>
              <a:t>Суицидент</a:t>
            </a:r>
            <a:r>
              <a:rPr lang="ru-RU" sz="3900" b="1" dirty="0" smtClean="0">
                <a:solidFill>
                  <a:srgbClr val="FF3300"/>
                </a:solidFill>
              </a:rPr>
              <a:t> </a:t>
            </a:r>
            <a:r>
              <a:rPr lang="ru-RU" sz="3900" b="1" dirty="0">
                <a:solidFill>
                  <a:srgbClr val="FF3300"/>
                </a:solidFill>
              </a:rPr>
              <a:t>хочет, чтобы его желание умереть было принято и </a:t>
            </a:r>
            <a:r>
              <a:rPr lang="ru-RU" sz="3900" b="1" dirty="0" smtClean="0">
                <a:solidFill>
                  <a:srgbClr val="FF3300"/>
                </a:solidFill>
              </a:rPr>
              <a:t>понято. </a:t>
            </a:r>
            <a:endParaRPr lang="ru-RU" sz="3900" b="1" dirty="0">
              <a:solidFill>
                <a:srgbClr val="FF3300"/>
              </a:solidFill>
            </a:endParaRPr>
          </a:p>
          <a:p>
            <a:pPr indent="411480" algn="just">
              <a:lnSpc>
                <a:spcPct val="90000"/>
              </a:lnSpc>
              <a:buNone/>
            </a:pPr>
            <a:r>
              <a:rPr lang="ru-RU" sz="3900" b="1" dirty="0">
                <a:solidFill>
                  <a:srgbClr val="FF3300"/>
                </a:solidFill>
              </a:rPr>
              <a:t>Физическая смерть не всегда цель </a:t>
            </a:r>
            <a:r>
              <a:rPr lang="ru-RU" sz="3900" b="1" dirty="0" smtClean="0">
                <a:solidFill>
                  <a:srgbClr val="FF3300"/>
                </a:solidFill>
              </a:rPr>
              <a:t>суицида.</a:t>
            </a:r>
            <a:endParaRPr lang="ru-RU" sz="3900" b="1" dirty="0">
              <a:solidFill>
                <a:srgbClr val="FF3300"/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7927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340768"/>
          </a:xfrm>
        </p:spPr>
        <p:txBody>
          <a:bodyPr>
            <a:normAutofit fontScale="90000"/>
          </a:bodyPr>
          <a:lstStyle/>
          <a:p>
            <a:r>
              <a:rPr lang="ru-RU" sz="4400" dirty="0">
                <a:solidFill>
                  <a:srgbClr val="FF0000"/>
                </a:solidFill>
              </a:rPr>
              <a:t>Суицидальное поведение у подростков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340768"/>
            <a:ext cx="9144000" cy="5472608"/>
          </a:xfrm>
        </p:spPr>
        <p:txBody>
          <a:bodyPr>
            <a:normAutofit fontScale="92500" lnSpcReduction="20000"/>
          </a:bodyPr>
          <a:lstStyle/>
          <a:p>
            <a:r>
              <a:rPr lang="ru-RU" dirty="0"/>
              <a:t>Демонстративные</a:t>
            </a:r>
          </a:p>
          <a:p>
            <a:r>
              <a:rPr lang="ru-RU" dirty="0"/>
              <a:t>Аффективные («короткое замыкание»)</a:t>
            </a:r>
          </a:p>
          <a:p>
            <a:r>
              <a:rPr lang="ru-RU" dirty="0"/>
              <a:t>Истинные                               </a:t>
            </a:r>
          </a:p>
          <a:p>
            <a:pPr>
              <a:buNone/>
            </a:pPr>
            <a:r>
              <a:rPr lang="ru-RU" dirty="0">
                <a:solidFill>
                  <a:srgbClr val="FFFF00"/>
                </a:solidFill>
              </a:rPr>
              <a:t>Одна из классификаций выделяет четыре основные причины самоубийства:</a:t>
            </a:r>
          </a:p>
          <a:p>
            <a:r>
              <a:rPr lang="ru-RU" b="1" i="1" dirty="0"/>
              <a:t>изоляция</a:t>
            </a:r>
            <a:r>
              <a:rPr lang="ru-RU" i="1" dirty="0"/>
              <a:t> </a:t>
            </a:r>
            <a:r>
              <a:rPr lang="ru-RU" dirty="0"/>
              <a:t>(чувство, что тебя никто не понимает, тобой никто не интересуется);</a:t>
            </a:r>
          </a:p>
          <a:p>
            <a:r>
              <a:rPr lang="ru-RU" b="1" i="1" dirty="0"/>
              <a:t>беспомощность</a:t>
            </a:r>
            <a:r>
              <a:rPr lang="ru-RU" b="1" dirty="0"/>
              <a:t> </a:t>
            </a:r>
            <a:r>
              <a:rPr lang="ru-RU" dirty="0"/>
              <a:t>(ощущение, что ты не можешь контролировать жизнь, все зависит не от тебя);</a:t>
            </a:r>
          </a:p>
          <a:p>
            <a:r>
              <a:rPr lang="ru-RU" b="1" i="1" dirty="0"/>
              <a:t>безнадежность</a:t>
            </a:r>
            <a:r>
              <a:rPr lang="ru-RU" b="1" dirty="0"/>
              <a:t> </a:t>
            </a:r>
            <a:r>
              <a:rPr lang="ru-RU" dirty="0"/>
              <a:t>(когда будущее не предвещает ничего хорошего);</a:t>
            </a:r>
          </a:p>
          <a:p>
            <a:r>
              <a:rPr lang="ru-RU" b="1" i="1" dirty="0"/>
              <a:t>чувство собственной незначимости</a:t>
            </a:r>
            <a:r>
              <a:rPr lang="ru-RU" i="1" dirty="0"/>
              <a:t> </a:t>
            </a:r>
            <a:r>
              <a:rPr lang="ru-RU" dirty="0"/>
              <a:t>(уязвленное чувство собственного достоинства, низкая самооценка, переживание некомпетентности, стыд за себя).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39672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036496" cy="1268760"/>
          </a:xfrm>
        </p:spPr>
        <p:txBody>
          <a:bodyPr>
            <a:normAutofit fontScale="90000"/>
          </a:bodyPr>
          <a:lstStyle/>
          <a:p>
            <a:r>
              <a:rPr lang="ru-RU" sz="4400" i="1" dirty="0">
                <a:solidFill>
                  <a:srgbClr val="FF3300"/>
                </a:solidFill>
              </a:rPr>
              <a:t>Причины </a:t>
            </a:r>
            <a:r>
              <a:rPr lang="ru-RU" sz="4400" i="1" dirty="0" smtClean="0">
                <a:solidFill>
                  <a:srgbClr val="FF3300"/>
                </a:solidFill>
              </a:rPr>
              <a:t>суицидальных реакций у </a:t>
            </a:r>
            <a:r>
              <a:rPr lang="ru-RU" sz="4400" i="1" dirty="0">
                <a:solidFill>
                  <a:srgbClr val="FF3300"/>
                </a:solidFill>
              </a:rPr>
              <a:t>подростков</a:t>
            </a:r>
            <a:endParaRPr lang="ru-RU" dirty="0">
              <a:solidFill>
                <a:srgbClr val="FF33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268760"/>
            <a:ext cx="9144000" cy="5544616"/>
          </a:xfrm>
        </p:spPr>
        <p:txBody>
          <a:bodyPr>
            <a:normAutofit lnSpcReduction="10000"/>
          </a:bodyPr>
          <a:lstStyle/>
          <a:p>
            <a:pPr>
              <a:lnSpc>
                <a:spcPct val="90000"/>
              </a:lnSpc>
            </a:pPr>
            <a:r>
              <a:rPr lang="ru-RU" sz="3600" dirty="0"/>
              <a:t>Потеря любимого </a:t>
            </a:r>
            <a:r>
              <a:rPr lang="ru-RU" sz="3600" dirty="0" smtClean="0"/>
              <a:t>человека;</a:t>
            </a:r>
            <a:endParaRPr lang="ru-RU" sz="3600" dirty="0"/>
          </a:p>
          <a:p>
            <a:pPr>
              <a:lnSpc>
                <a:spcPct val="90000"/>
              </a:lnSpc>
            </a:pPr>
            <a:r>
              <a:rPr lang="ru-RU" sz="3600" dirty="0" smtClean="0"/>
              <a:t>Переутомление;</a:t>
            </a:r>
            <a:endParaRPr lang="ru-RU" sz="3600" dirty="0"/>
          </a:p>
          <a:p>
            <a:pPr>
              <a:lnSpc>
                <a:spcPct val="90000"/>
              </a:lnSpc>
            </a:pPr>
            <a:r>
              <a:rPr lang="ru-RU" sz="3600" dirty="0"/>
              <a:t>Уязвленное чувство собственного </a:t>
            </a:r>
            <a:r>
              <a:rPr lang="ru-RU" sz="3600" dirty="0" smtClean="0"/>
              <a:t>достоинства;</a:t>
            </a:r>
            <a:endParaRPr lang="ru-RU" sz="3600" dirty="0"/>
          </a:p>
          <a:p>
            <a:pPr>
              <a:lnSpc>
                <a:spcPct val="90000"/>
              </a:lnSpc>
            </a:pPr>
            <a:r>
              <a:rPr lang="ru-RU" sz="3600" dirty="0"/>
              <a:t>Разрушение защит под действием алкоголя и т.п.</a:t>
            </a:r>
          </a:p>
          <a:p>
            <a:pPr>
              <a:lnSpc>
                <a:spcPct val="90000"/>
              </a:lnSpc>
            </a:pPr>
            <a:r>
              <a:rPr lang="ru-RU" sz="3600" dirty="0"/>
              <a:t>Отождествление себя с человеком, совершившим </a:t>
            </a:r>
            <a:r>
              <a:rPr lang="ru-RU" sz="3600" dirty="0" smtClean="0"/>
              <a:t>суицид;</a:t>
            </a:r>
            <a:endParaRPr lang="ru-RU" sz="3600" dirty="0"/>
          </a:p>
          <a:p>
            <a:pPr>
              <a:lnSpc>
                <a:spcPct val="90000"/>
              </a:lnSpc>
            </a:pPr>
            <a:r>
              <a:rPr lang="ru-RU" sz="3600" dirty="0"/>
              <a:t>Различные формы страха , гнева, печали по различным </a:t>
            </a:r>
            <a:r>
              <a:rPr lang="ru-RU" sz="3600" dirty="0" smtClean="0"/>
              <a:t>поводам.</a:t>
            </a:r>
            <a:endParaRPr lang="ru-RU" sz="36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88063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305</TotalTime>
  <Words>1252</Words>
  <Application>Microsoft Office PowerPoint</Application>
  <PresentationFormat>Экран (4:3)</PresentationFormat>
  <Paragraphs>158</Paragraphs>
  <Slides>20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8" baseType="lpstr">
      <vt:lpstr>Arial</vt:lpstr>
      <vt:lpstr>Book Antiqua</vt:lpstr>
      <vt:lpstr>Lucida Sans</vt:lpstr>
      <vt:lpstr>Times New Roman</vt:lpstr>
      <vt:lpstr>Wingdings</vt:lpstr>
      <vt:lpstr>Wingdings 2</vt:lpstr>
      <vt:lpstr>Wingdings 3</vt:lpstr>
      <vt:lpstr>Апекс</vt:lpstr>
      <vt:lpstr>Профилактика суицида</vt:lpstr>
      <vt:lpstr>Презентация PowerPoint</vt:lpstr>
      <vt:lpstr>  Виды суицидов. </vt:lpstr>
      <vt:lpstr>Статистика суицидов</vt:lpstr>
      <vt:lpstr>Суицид и возраст</vt:lpstr>
      <vt:lpstr>  Суицидальная активность зависит от ряда факторов.  </vt:lpstr>
      <vt:lpstr> Основные мотивы самоубийств: </vt:lpstr>
      <vt:lpstr>Суицидальное поведение у подростков</vt:lpstr>
      <vt:lpstr>Причины суицидальных реакций у подростков</vt:lpstr>
      <vt:lpstr>Причины суицидальных реакций у подростков</vt:lpstr>
      <vt:lpstr> Признаки эмоциональных нарушений, лежащих  в основе суицида </vt:lpstr>
      <vt:lpstr> Признаки готовящегося самоубийства </vt:lpstr>
      <vt:lpstr> Что можно сделать для того, чтобы помочь ребенку: </vt:lpstr>
      <vt:lpstr> Особенности  детской психики. </vt:lpstr>
      <vt:lpstr> Профилактика суицидального поведения. </vt:lpstr>
      <vt:lpstr>Классный      руководитель:</vt:lpstr>
      <vt:lpstr>Презентация PowerPoint</vt:lpstr>
      <vt:lpstr> Рекомендации для тех, кто рядом с человеком, склонным к суициду: </vt:lpstr>
      <vt:lpstr>Порядок дествий педагогов при обнаружении у обучающихся признаков суицидального поведения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Профилактика суицида</dc:title>
  <dc:creator>Asus</dc:creator>
  <cp:lastModifiedBy>RePack by Diakov</cp:lastModifiedBy>
  <cp:revision>35</cp:revision>
  <dcterms:created xsi:type="dcterms:W3CDTF">2014-04-23T09:30:49Z</dcterms:created>
  <dcterms:modified xsi:type="dcterms:W3CDTF">2020-11-16T05:27:27Z</dcterms:modified>
</cp:coreProperties>
</file>